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87" d="100"/>
          <a:sy n="87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8A569C7-D233-4668-A965-870A3AB9C3B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C381809-AC70-4667-A806-5DEF91B796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543800" cy="15240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CHRISTIAN UNDERSTANDING OF HUMAN SEXUALITY IN THE LIGHT OF </a:t>
            </a:r>
            <a:r>
              <a:rPr lang="en-US" sz="5400" dirty="0" smtClean="0">
                <a:solidFill>
                  <a:schemeClr val="tx1"/>
                </a:solidFill>
              </a:rPr>
              <a:t>THE SPREAD OF </a:t>
            </a:r>
            <a:r>
              <a:rPr lang="en-US" sz="4800" dirty="0" smtClean="0">
                <a:solidFill>
                  <a:schemeClr val="tx1"/>
                </a:solidFill>
              </a:rPr>
              <a:t>LGBTQI…</a:t>
            </a:r>
            <a:r>
              <a:rPr lang="en-US" sz="8800" dirty="0" smtClean="0">
                <a:solidFill>
                  <a:schemeClr val="tx1"/>
                </a:solidFill>
              </a:rPr>
              <a:t>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BY LAWYER MOSES FOH-AMOANING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13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LEGAL DIMENSION:</a:t>
            </a:r>
            <a:r>
              <a:rPr lang="en-US" sz="2000" dirty="0" smtClean="0"/>
              <a:t> </a:t>
            </a:r>
            <a:r>
              <a:rPr lang="en-GB" altLang="en-US" sz="2400" dirty="0"/>
              <a:t>Human rights versus people’s rights on homosexuality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447800"/>
            <a:ext cx="9122230" cy="5105400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Pan-American Charter of Human Rights</a:t>
            </a:r>
          </a:p>
          <a:p>
            <a:r>
              <a:rPr lang="en-GB" altLang="en-US" sz="2800" dirty="0"/>
              <a:t>European Charter of Human Rights</a:t>
            </a:r>
          </a:p>
          <a:p>
            <a:r>
              <a:rPr lang="en-GB" altLang="en-US" sz="2800" dirty="0"/>
              <a:t>Asian Charter of Human Rights</a:t>
            </a:r>
          </a:p>
          <a:p>
            <a:r>
              <a:rPr lang="en-GB" altLang="en-US" sz="2800" dirty="0"/>
              <a:t>Arab Charter of Human Rights</a:t>
            </a:r>
          </a:p>
          <a:p>
            <a:r>
              <a:rPr lang="en-GB" altLang="en-US" sz="2800" dirty="0"/>
              <a:t>But ‘African Charter of Human and People’s Rights’, taking into consideration the African’s communalistic nature in which the society matters more than, or as much as, the individual </a:t>
            </a:r>
            <a:endParaRPr lang="en-GB" altLang="en-US" sz="2800" dirty="0" smtClean="0"/>
          </a:p>
          <a:p>
            <a:r>
              <a:rPr lang="en-US" altLang="en-US" sz="2800" b="1" dirty="0"/>
              <a:t>Human Rights Court of Strasbourg, France, declaring that gay right to marry is not human rights.</a:t>
            </a:r>
          </a:p>
          <a:p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137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781800" cy="990600"/>
          </a:xfrm>
        </p:spPr>
        <p:txBody>
          <a:bodyPr/>
          <a:lstStyle/>
          <a:p>
            <a:r>
              <a:rPr lang="en-US" dirty="0" smtClean="0"/>
              <a:t>BIBLICAL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1054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/>
              <a:t>“If a man lies with a male as with a woman, both of them have committed an abomination; they shall surely be put to death; their blood is upon them.” </a:t>
            </a:r>
            <a:r>
              <a:rPr lang="en-US" sz="1800" b="1" dirty="0" smtClean="0"/>
              <a:t>Leviticus </a:t>
            </a:r>
            <a:r>
              <a:rPr lang="en-US" sz="1800" b="1" dirty="0"/>
              <a:t>20:13 </a:t>
            </a:r>
          </a:p>
          <a:p>
            <a:pPr algn="just"/>
            <a:r>
              <a:rPr lang="en-US" sz="1800" b="1" dirty="0"/>
              <a:t>“You shall not lie with a male as with a woman; it is an abomination</a:t>
            </a:r>
            <a:r>
              <a:rPr lang="en-US" sz="1800" b="1" dirty="0" smtClean="0"/>
              <a:t>.” </a:t>
            </a:r>
            <a:r>
              <a:rPr lang="en-US" sz="1800" b="1" dirty="0"/>
              <a:t>Leviticus </a:t>
            </a:r>
            <a:r>
              <a:rPr lang="en-US" sz="1800" b="1" dirty="0" smtClean="0"/>
              <a:t>18:22</a:t>
            </a:r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r>
              <a:rPr lang="en-US" sz="1800" b="1" dirty="0" smtClean="0"/>
              <a:t>Romans 1:26-28</a:t>
            </a:r>
          </a:p>
          <a:p>
            <a:pPr algn="just"/>
            <a:r>
              <a:rPr lang="en-US" sz="1800" b="1" baseline="30000" dirty="0"/>
              <a:t>26 </a:t>
            </a:r>
            <a:r>
              <a:rPr lang="en-US" sz="1800" b="1" dirty="0"/>
              <a:t>That is why God abandoned them to their shameful desires. Even the women turned against the natural way to have sex and instead indulged in sex with each other. </a:t>
            </a:r>
            <a:endParaRPr lang="en-US" sz="1800" b="1" baseline="30000" dirty="0"/>
          </a:p>
          <a:p>
            <a:pPr algn="just"/>
            <a:r>
              <a:rPr lang="en-US" sz="1800" b="1" baseline="30000" dirty="0"/>
              <a:t>27 </a:t>
            </a:r>
            <a:r>
              <a:rPr lang="en-US" sz="1800" b="1" dirty="0"/>
              <a:t>And the men, instead of having normal sexual relations with women, burned with lust for each other. Men did shameful things with other men, and as a result of this sin, they suffered within themselves the penalty they deserved</a:t>
            </a:r>
            <a:r>
              <a:rPr lang="en-US" sz="1800" b="1" dirty="0" smtClean="0"/>
              <a:t>.</a:t>
            </a:r>
            <a:endParaRPr lang="en-US" sz="1800" b="1" dirty="0"/>
          </a:p>
          <a:p>
            <a:pPr algn="just"/>
            <a:r>
              <a:rPr lang="en-US" sz="1800" b="1" baseline="30000" dirty="0"/>
              <a:t>28 </a:t>
            </a:r>
            <a:r>
              <a:rPr lang="en-US" sz="1800" b="1" dirty="0"/>
              <a:t>Since they thought it foolish to acknowledge God, he abandoned them to their foolish thinking and let them do things that should never be done.</a:t>
            </a:r>
          </a:p>
          <a:p>
            <a:pPr algn="just"/>
            <a:endParaRPr lang="en-US" sz="1800" b="1" dirty="0"/>
          </a:p>
          <a:p>
            <a:pPr algn="just"/>
            <a:endParaRPr lang="en-US" sz="1800" b="1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76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6" y="192995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Image result for lecturing in nigeria un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315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07975" y="5683869"/>
            <a:ext cx="83070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EDUCATION, EDUCATION, EDUCATION!!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924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7818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PREACH IT!!! PREACH IT!!!</a:t>
            </a:r>
            <a:endParaRPr lang="en-US" sz="3600" dirty="0"/>
          </a:p>
        </p:txBody>
      </p:sp>
      <p:pic>
        <p:nvPicPr>
          <p:cNvPr id="5" name="Picture 8" descr="Image result for PREACHING IN ADABRAKA METHODIS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7887310" cy="443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90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6781800" cy="990600"/>
          </a:xfrm>
        </p:spPr>
        <p:txBody>
          <a:bodyPr/>
          <a:lstStyle/>
          <a:p>
            <a:r>
              <a:rPr lang="en-US" dirty="0" smtClean="0"/>
              <a:t>DELIVERANCE</a:t>
            </a:r>
            <a:endParaRPr lang="en-US" dirty="0"/>
          </a:p>
        </p:txBody>
      </p:sp>
      <p:pic>
        <p:nvPicPr>
          <p:cNvPr id="4" name="Picture 4" descr="Image result for DELIVERANCE SERVIC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348628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0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MILLITANCY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75689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6858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600200"/>
            <a:ext cx="9067800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/>
              <a:t>Create awareness on homosexuality as abnormal</a:t>
            </a:r>
          </a:p>
          <a:p>
            <a:pPr>
              <a:defRPr/>
            </a:pPr>
            <a:r>
              <a:rPr lang="en-GB" b="1" dirty="0"/>
              <a:t>Speak out against the creeping acceptance by society and the danger of it being foisted on us</a:t>
            </a:r>
          </a:p>
          <a:p>
            <a:r>
              <a:rPr lang="en-US" altLang="en-US" b="1" dirty="0"/>
              <a:t>Homosexuality is an abnormality and a psychological/mental disorder</a:t>
            </a:r>
          </a:p>
          <a:p>
            <a:r>
              <a:rPr lang="en-US" altLang="en-US" b="1" dirty="0"/>
              <a:t>Biological basis no proof of normality but proof of abnormality requiring treatment</a:t>
            </a:r>
          </a:p>
          <a:p>
            <a:r>
              <a:rPr lang="en-US" altLang="en-US" b="1" dirty="0"/>
              <a:t>Physical complications to be immediately treated</a:t>
            </a:r>
          </a:p>
          <a:p>
            <a:r>
              <a:rPr lang="en-US" altLang="en-US" b="1" dirty="0"/>
              <a:t>Psychological basis can be helped through CBT</a:t>
            </a:r>
          </a:p>
          <a:p>
            <a:r>
              <a:rPr lang="en-US" altLang="en-US" b="1" dirty="0"/>
              <a:t>Biological basis can be helped medically through hormone replacement therapy</a:t>
            </a:r>
          </a:p>
          <a:p>
            <a:r>
              <a:rPr lang="en-US" altLang="en-US" b="1" dirty="0"/>
              <a:t>We need concerted effort to handle the near epidemic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1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781800" cy="1600200"/>
          </a:xfrm>
        </p:spPr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543800" cy="3886200"/>
          </a:xfrm>
        </p:spPr>
        <p:txBody>
          <a:bodyPr/>
          <a:lstStyle/>
          <a:p>
            <a:r>
              <a:rPr lang="en-GB" altLang="en-US" sz="3600" b="1" dirty="0"/>
              <a:t>If homosexuality offends the sensibility of the African culture, that cannot be encouraged in the name of human </a:t>
            </a:r>
            <a:r>
              <a:rPr lang="en-GB" altLang="en-US" sz="3600" b="1" dirty="0" smtClean="0"/>
              <a:t>rights</a:t>
            </a:r>
          </a:p>
          <a:p>
            <a:endParaRPr lang="en-GB" altLang="en-US" sz="3600" b="1" dirty="0"/>
          </a:p>
          <a:p>
            <a:r>
              <a:rPr lang="en-GB" altLang="en-US" sz="2800" b="1" dirty="0"/>
              <a:t>It should be countered with People’s Rights Charter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8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COME ON BOARD AND LET US STAND AGAINST THIS ONSLAUGHT!!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GOD IS COUNTING ON GHANA AND IT STARTS WITH YOU !!!!!!!!!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0"/>
            <a:ext cx="6781800" cy="16002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 descr="C:\Users\Kwasi Gyasi-Gyamerah\Pictures\2015-04-16 001\thank-you-yellow-2054996.jpg">
            <a:extLst>
              <a:ext uri="{FF2B5EF4-FFF2-40B4-BE49-F238E27FC236}">
                <a16:creationId xmlns="" xmlns:a16="http://schemas.microsoft.com/office/drawing/2014/main" id="{986AF3B0-4C3C-4B0A-86DF-BB1A880F62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274991" cy="43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0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09800"/>
            <a:ext cx="7924800" cy="55626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SCOPE OF HOMOSEXUALITY</a:t>
            </a:r>
            <a:br>
              <a:rPr lang="en-US" sz="2000" dirty="0" smtClean="0"/>
            </a:br>
            <a:r>
              <a:rPr lang="en-US" sz="2000" dirty="0" smtClean="0"/>
              <a:t>HISTORICAL ANTECEDENT OF HOMOSEXUALITY</a:t>
            </a:r>
            <a:br>
              <a:rPr lang="en-US" sz="2000" dirty="0" smtClean="0"/>
            </a:br>
            <a:r>
              <a:rPr lang="en-US" sz="2000" dirty="0" smtClean="0"/>
              <a:t>SCIENTIFIC DIMENSION</a:t>
            </a:r>
            <a:br>
              <a:rPr lang="en-US" sz="2000" dirty="0" smtClean="0"/>
            </a:br>
            <a:r>
              <a:rPr lang="en-US" sz="2000" dirty="0" smtClean="0"/>
              <a:t>PSYCHIATRIC UNDERPINNINGS OF LGBTQI…</a:t>
            </a:r>
            <a:br>
              <a:rPr lang="en-US" sz="2000" dirty="0" smtClean="0"/>
            </a:br>
            <a:r>
              <a:rPr lang="en-US" sz="2000" dirty="0" smtClean="0"/>
              <a:t>LEGAL PERSPECTIVE</a:t>
            </a:r>
            <a:br>
              <a:rPr lang="en-US" sz="2000" dirty="0" smtClean="0"/>
            </a:br>
            <a:r>
              <a:rPr lang="en-US" sz="2000" dirty="0" smtClean="0"/>
              <a:t>DISTINCTION BETWEEN THE EURO-CENTRIC VIEW AND AFRO-CENTRIC VIEW</a:t>
            </a:r>
            <a:br>
              <a:rPr lang="en-US" sz="2000" dirty="0" smtClean="0"/>
            </a:br>
            <a:r>
              <a:rPr lang="en-US" sz="2000" dirty="0" smtClean="0"/>
              <a:t>THE APPROACH OF THE CHURCH</a:t>
            </a:r>
            <a:br>
              <a:rPr lang="en-US" sz="2000" dirty="0" smtClean="0"/>
            </a:br>
            <a:r>
              <a:rPr lang="en-US" sz="2000" dirty="0" smtClean="0"/>
              <a:t>SUGGESTIONS AND WAY FORWARD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9248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OUTLINE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871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SCOPE OF HOMOSEXUALITY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410200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Homosexuality is the sexual attraction to a person of same </a:t>
            </a:r>
            <a:r>
              <a:rPr lang="en-GB" b="1" dirty="0" smtClean="0"/>
              <a:t>sex</a:t>
            </a:r>
          </a:p>
          <a:p>
            <a:pPr fontAlgn="base"/>
            <a:endParaRPr lang="en-US" b="1" dirty="0"/>
          </a:p>
          <a:p>
            <a:pPr fontAlgn="base"/>
            <a:r>
              <a:rPr lang="en-GB" b="1" dirty="0"/>
              <a:t>Homosexuality IS NOT THE SAME AS sex with same-sex </a:t>
            </a:r>
            <a:r>
              <a:rPr lang="en-GB" b="1" dirty="0" smtClean="0"/>
              <a:t>person</a:t>
            </a:r>
          </a:p>
          <a:p>
            <a:pPr fontAlgn="base"/>
            <a:endParaRPr lang="en-US" b="1" dirty="0"/>
          </a:p>
          <a:p>
            <a:pPr fontAlgn="base"/>
            <a:r>
              <a:rPr lang="en-GB" b="1" dirty="0"/>
              <a:t>However, sexual attraction of any kind may lead to sex, but not </a:t>
            </a:r>
            <a:r>
              <a:rPr lang="en-GB" b="1" dirty="0" smtClean="0"/>
              <a:t>necessarily</a:t>
            </a:r>
          </a:p>
          <a:p>
            <a:pPr fontAlgn="base"/>
            <a:endParaRPr lang="en-US" b="1" dirty="0"/>
          </a:p>
          <a:p>
            <a:pPr fontAlgn="base"/>
            <a:r>
              <a:rPr lang="en-GB" b="1" dirty="0"/>
              <a:t>Thus if a heterosexual couple, desiring to be adventurous for spice of love, have anal sex, that is not homosexuality. It is kinky sex.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97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DEFINATION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</a:pPr>
            <a:r>
              <a:rPr lang="en-US" sz="3200" b="1" dirty="0"/>
              <a:t>Sexual orientation in which emotional and sexual attraction are directed toward members of the same sex</a:t>
            </a:r>
            <a:r>
              <a:rPr lang="en-US" sz="3200" b="1" i="1" dirty="0"/>
              <a:t> </a:t>
            </a:r>
            <a:r>
              <a:rPr lang="en-US" sz="3200" b="1" dirty="0"/>
              <a:t>(Strong, </a:t>
            </a:r>
            <a:r>
              <a:rPr lang="en-US" sz="3200" b="1" dirty="0" err="1"/>
              <a:t>DeVault</a:t>
            </a:r>
            <a:r>
              <a:rPr lang="en-US" sz="3200" b="1" dirty="0"/>
              <a:t>, </a:t>
            </a:r>
            <a:r>
              <a:rPr lang="en-US" sz="3200" b="1" dirty="0" err="1"/>
              <a:t>Sayad</a:t>
            </a:r>
            <a:r>
              <a:rPr lang="en-US" sz="3200" b="1" dirty="0"/>
              <a:t>, &amp; </a:t>
            </a:r>
            <a:r>
              <a:rPr lang="en-US" sz="3200" b="1" dirty="0" err="1"/>
              <a:t>Yarber</a:t>
            </a:r>
            <a:r>
              <a:rPr lang="en-US" sz="3200" b="1" dirty="0"/>
              <a:t>, 2002</a:t>
            </a:r>
            <a:r>
              <a:rPr lang="en-US" sz="3200" b="1" dirty="0" smtClean="0"/>
              <a:t>).</a:t>
            </a:r>
          </a:p>
          <a:p>
            <a:pPr marL="320040" lvl="1" indent="0">
              <a:buClr>
                <a:srgbClr val="C00000"/>
              </a:buClr>
              <a:buNone/>
            </a:pPr>
            <a:endParaRPr lang="en-US" sz="3200" b="1" dirty="0"/>
          </a:p>
          <a:p>
            <a:pPr lvl="1"/>
            <a:endParaRPr lang="en-US" sz="900" b="1" dirty="0"/>
          </a:p>
          <a:p>
            <a:pPr lvl="1">
              <a:buClr>
                <a:srgbClr val="C00000"/>
              </a:buClr>
            </a:pPr>
            <a:r>
              <a:rPr lang="en-US" sz="3200" b="1" dirty="0"/>
              <a:t>People’s sexual feelings that are predominantly directed toward persons of the same sex as themselves (</a:t>
            </a:r>
            <a:r>
              <a:rPr lang="en-US" sz="3200" b="1" dirty="0" err="1"/>
              <a:t>LeVay</a:t>
            </a:r>
            <a:r>
              <a:rPr lang="en-US" sz="3200" b="1" dirty="0"/>
              <a:t> &amp; Valente, 2003).</a:t>
            </a:r>
          </a:p>
          <a:p>
            <a:pPr lvl="1">
              <a:buClr>
                <a:srgbClr val="C00000"/>
              </a:buClr>
            </a:pPr>
            <a:endParaRPr lang="en-US" sz="900" b="1" dirty="0"/>
          </a:p>
          <a:p>
            <a:pPr marL="320040" lvl="1" indent="0">
              <a:buClr>
                <a:srgbClr val="C00000"/>
              </a:buClr>
              <a:buNone/>
            </a:pPr>
            <a:endParaRPr lang="en-US" sz="32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2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781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HISTORICAL ANTECEDENT OF HOMO…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2800" b="1" dirty="0"/>
              <a:t>Homosexuality was considered psychological disorder all </a:t>
            </a:r>
            <a:r>
              <a:rPr lang="en-GB" altLang="en-US" sz="2800" b="1" dirty="0" smtClean="0"/>
              <a:t>along</a:t>
            </a:r>
          </a:p>
          <a:p>
            <a:pPr>
              <a:lnSpc>
                <a:spcPct val="80000"/>
              </a:lnSpc>
            </a:pPr>
            <a:endParaRPr lang="en-GB" altLang="en-US" sz="2800" b="1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In 1952 American Psychiatric Association (APA) codified all psychiatric disorders in the first edition of DSM (Diagnostic and Statistical Manual of Psychiatric Disorders) and coded homosexuality as a </a:t>
            </a:r>
            <a:r>
              <a:rPr lang="en-GB" altLang="en-US" sz="2800" dirty="0" smtClean="0"/>
              <a:t>disorder.</a:t>
            </a:r>
          </a:p>
          <a:p>
            <a:pPr>
              <a:lnSpc>
                <a:spcPct val="80000"/>
              </a:lnSpc>
            </a:pPr>
            <a:endParaRPr lang="en-GB" altLang="en-US" sz="2800" b="1" dirty="0"/>
          </a:p>
          <a:p>
            <a:pPr>
              <a:lnSpc>
                <a:spcPct val="80000"/>
              </a:lnSpc>
            </a:pPr>
            <a:r>
              <a:rPr lang="en-GB" altLang="en-US" sz="2800" b="1" dirty="0"/>
              <a:t>Political pressure by gay society got the position changed in a </a:t>
            </a:r>
            <a:r>
              <a:rPr lang="en-GB" altLang="en-US" sz="2800" b="1" dirty="0" smtClean="0"/>
              <a:t>poll</a:t>
            </a:r>
          </a:p>
          <a:p>
            <a:pPr>
              <a:lnSpc>
                <a:spcPct val="80000"/>
              </a:lnSpc>
            </a:pPr>
            <a:endParaRPr lang="en-GB" altLang="en-US" sz="2800" b="1" dirty="0"/>
          </a:p>
          <a:p>
            <a:pPr>
              <a:lnSpc>
                <a:spcPct val="80000"/>
              </a:lnSpc>
            </a:pPr>
            <a:r>
              <a:rPr lang="en-GB" altLang="en-US" sz="2800" b="1" dirty="0"/>
              <a:t>The change in the position was not based on science</a:t>
            </a:r>
          </a:p>
          <a:p>
            <a:pPr>
              <a:lnSpc>
                <a:spcPct val="80000"/>
              </a:lnSpc>
            </a:pPr>
            <a:endParaRPr lang="en-GB" alt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247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0104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ORIGINS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867400"/>
          </a:xfrm>
        </p:spPr>
        <p:txBody>
          <a:bodyPr>
            <a:normAutofit lnSpcReduction="10000"/>
          </a:bodyPr>
          <a:lstStyle/>
          <a:p>
            <a:pPr marL="320040" lvl="1" indent="0">
              <a:buNone/>
            </a:pPr>
            <a:r>
              <a:rPr lang="en-US" sz="2400" b="1" dirty="0" smtClean="0"/>
              <a:t>1. BIOLOGICAL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/>
              <a:t>Genetic</a:t>
            </a:r>
            <a:endParaRPr lang="en-US" sz="2400" dirty="0"/>
          </a:p>
          <a:p>
            <a:pPr lvl="1">
              <a:buBlip>
                <a:blip r:embed="rId2"/>
              </a:buBlip>
            </a:pPr>
            <a:r>
              <a:rPr lang="en-US" sz="2400" dirty="0"/>
              <a:t>Hormonal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Anatomical</a:t>
            </a:r>
          </a:p>
          <a:p>
            <a:pPr marL="114300" indent="0">
              <a:buNone/>
            </a:pPr>
            <a:r>
              <a:rPr lang="en-US" dirty="0"/>
              <a:t>Inborn/Enduring</a:t>
            </a:r>
          </a:p>
          <a:p>
            <a:pPr marL="114300" indent="0">
              <a:buNone/>
            </a:pPr>
            <a:r>
              <a:rPr lang="en-US" dirty="0"/>
              <a:t>Uncontrollable</a:t>
            </a:r>
          </a:p>
          <a:p>
            <a:pPr marL="114300" indent="0">
              <a:buNone/>
            </a:pPr>
            <a:r>
              <a:rPr lang="en-US" dirty="0"/>
              <a:t>Sexual Orientation</a:t>
            </a:r>
          </a:p>
          <a:p>
            <a:pPr marL="114300" indent="0">
              <a:buNone/>
            </a:pPr>
            <a:endParaRPr lang="en-US" sz="80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No compelling evidence for a distinctly genetic basis (McGuire, 1995; Nuffield Council on Bioethics, 2001</a:t>
            </a:r>
            <a:r>
              <a:rPr lang="en-US" dirty="0" smtClean="0"/>
              <a:t>).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GB" dirty="0" smtClean="0"/>
              <a:t>Hormonal </a:t>
            </a:r>
            <a:r>
              <a:rPr lang="en-GB" dirty="0"/>
              <a:t>imbalance (male testosterone and female </a:t>
            </a:r>
            <a:r>
              <a:rPr lang="en-GB" dirty="0" smtClean="0"/>
              <a:t>oestrogens)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GB" dirty="0" smtClean="0"/>
              <a:t>Homosexuals </a:t>
            </a:r>
            <a:r>
              <a:rPr lang="en-GB" dirty="0"/>
              <a:t>have bigger right brains with bigger sex nuclei than straight </a:t>
            </a:r>
            <a:r>
              <a:rPr lang="en-GB" dirty="0" smtClean="0"/>
              <a:t>people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GB" dirty="0" smtClean="0"/>
              <a:t>Twin </a:t>
            </a:r>
            <a:r>
              <a:rPr lang="en-GB" dirty="0"/>
              <a:t>studies show high concordance rate among identical twins, so possibly gay genes</a:t>
            </a:r>
          </a:p>
          <a:p>
            <a:pPr marL="971550" lvl="1" indent="-514350">
              <a:buFont typeface="+mj-lt"/>
              <a:buAutoNum type="arabicPeriod"/>
              <a:defRPr/>
            </a:pPr>
            <a:endParaRPr lang="en-GB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533400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81600"/>
          </a:xfrm>
        </p:spPr>
        <p:txBody>
          <a:bodyPr/>
          <a:lstStyle/>
          <a:p>
            <a:pPr marL="320040" lvl="1" indent="0">
              <a:buNone/>
            </a:pPr>
            <a:r>
              <a:rPr lang="en-US" sz="2400" b="1" dirty="0" smtClean="0"/>
              <a:t>PSYCHO-SOCIAL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/>
              <a:t>Individual </a:t>
            </a:r>
            <a:r>
              <a:rPr lang="en-US" sz="2400" dirty="0"/>
              <a:t>Choice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Decision making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Identity development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Conformity </a:t>
            </a:r>
          </a:p>
          <a:p>
            <a:pPr marL="114300" indent="0">
              <a:buNone/>
            </a:pPr>
            <a:r>
              <a:rPr lang="en-US" dirty="0"/>
              <a:t>Environmental/Learned</a:t>
            </a:r>
          </a:p>
          <a:p>
            <a:pPr marL="114300" indent="0">
              <a:buNone/>
            </a:pPr>
            <a:r>
              <a:rPr lang="en-US" dirty="0"/>
              <a:t>Controllable</a:t>
            </a:r>
          </a:p>
          <a:p>
            <a:pPr marL="114300" indent="0">
              <a:buNone/>
            </a:pPr>
            <a:r>
              <a:rPr lang="en-US" dirty="0"/>
              <a:t>Sexual Preference</a:t>
            </a:r>
          </a:p>
          <a:p>
            <a:pPr marL="114300" indent="0">
              <a:buNone/>
            </a:pPr>
            <a:endParaRPr lang="en-US" sz="80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No single account has won the favor of the scientific community (Sheldon et al., 2007).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GB" altLang="en-US" sz="2800" b="1" dirty="0"/>
              <a:t>Human Genome Project (HGP) found no gay </a:t>
            </a:r>
            <a:r>
              <a:rPr lang="en-GB" altLang="en-US" sz="2800" b="1" dirty="0" smtClean="0"/>
              <a:t>gene</a:t>
            </a:r>
          </a:p>
          <a:p>
            <a:pPr marL="0" indent="0">
              <a:buNone/>
            </a:pPr>
            <a:endParaRPr lang="en-GB" altLang="en-US" sz="2800" b="1" dirty="0"/>
          </a:p>
          <a:p>
            <a:r>
              <a:rPr lang="en-GB" altLang="en-US" sz="2800" b="1" dirty="0"/>
              <a:t>HGP began in 1984, completed in 2003, reported in </a:t>
            </a:r>
            <a:r>
              <a:rPr lang="en-GB" altLang="en-US" sz="2800" b="1" dirty="0" smtClean="0"/>
              <a:t>2004</a:t>
            </a:r>
          </a:p>
          <a:p>
            <a:endParaRPr lang="en-GB" altLang="en-US" sz="2800" b="1" dirty="0"/>
          </a:p>
          <a:p>
            <a:r>
              <a:rPr lang="en-GB" altLang="en-US" sz="2800" b="1" dirty="0"/>
              <a:t>22,300 genes isolated for human </a:t>
            </a:r>
            <a:r>
              <a:rPr lang="en-GB" altLang="en-US" sz="2800" b="1" dirty="0" smtClean="0"/>
              <a:t>behaviours</a:t>
            </a:r>
          </a:p>
          <a:p>
            <a:endParaRPr lang="en-GB" altLang="en-US" sz="2800" b="1" dirty="0"/>
          </a:p>
          <a:p>
            <a:r>
              <a:rPr lang="en-GB" altLang="en-US" sz="2800" b="1" dirty="0"/>
              <a:t>Not a single gene was found </a:t>
            </a:r>
            <a:r>
              <a:rPr lang="en-GB" altLang="en-US" sz="2800" b="1" dirty="0" smtClean="0"/>
              <a:t>responsible</a:t>
            </a:r>
          </a:p>
          <a:p>
            <a:endParaRPr lang="en-GB" altLang="en-US" sz="2800" b="1" dirty="0"/>
          </a:p>
          <a:p>
            <a:r>
              <a:rPr lang="en-GB" altLang="en-US" sz="2800" b="1" dirty="0"/>
              <a:t>Efforts still </a:t>
            </a:r>
            <a:r>
              <a:rPr lang="en-GB" altLang="en-US" sz="2800" b="1" dirty="0" err="1"/>
              <a:t>ongoing</a:t>
            </a:r>
            <a:r>
              <a:rPr lang="en-GB" altLang="en-US" sz="2800" b="1" dirty="0"/>
              <a:t> to identify gay gene and more proof of biological basis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36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PSYCHIATRIC DIMENSION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QUESTION?</a:t>
            </a:r>
          </a:p>
          <a:p>
            <a:pPr marL="0" indent="0">
              <a:buNone/>
            </a:pPr>
            <a:r>
              <a:rPr lang="en-GB" altLang="en-US" sz="3200" b="1" dirty="0"/>
              <a:t>Is homosexuality a </a:t>
            </a:r>
            <a:r>
              <a:rPr lang="en-GB" altLang="en-US" sz="3200" b="1" dirty="0" smtClean="0"/>
              <a:t>psychological/</a:t>
            </a:r>
            <a:r>
              <a:rPr lang="en-GB" altLang="en-US" sz="3200" b="1" dirty="0" err="1" smtClean="0"/>
              <a:t>psychiatrical</a:t>
            </a:r>
            <a:r>
              <a:rPr lang="en-GB" altLang="en-US" sz="3200" b="1" dirty="0" smtClean="0"/>
              <a:t> </a:t>
            </a:r>
            <a:r>
              <a:rPr lang="en-GB" altLang="en-US" sz="3200" b="1" dirty="0"/>
              <a:t>disorder</a:t>
            </a:r>
            <a:r>
              <a:rPr lang="en-GB" altLang="en-US" sz="3200" b="1" dirty="0" smtClean="0"/>
              <a:t>?</a:t>
            </a:r>
          </a:p>
          <a:p>
            <a:pPr marL="0" indent="0">
              <a:buNone/>
            </a:pPr>
            <a:r>
              <a:rPr lang="en-GB" sz="3200" b="1" dirty="0" smtClean="0"/>
              <a:t>BY DEFINATION…… </a:t>
            </a:r>
            <a:r>
              <a:rPr lang="en-GB" sz="4000" b="1" dirty="0" smtClean="0"/>
              <a:t>YES, </a:t>
            </a:r>
            <a:r>
              <a:rPr lang="en-GB" b="1" dirty="0" smtClean="0"/>
              <a:t>BECAUSE…</a:t>
            </a:r>
            <a:endParaRPr lang="en-US" sz="3200" b="1" dirty="0" smtClean="0"/>
          </a:p>
          <a:p>
            <a:r>
              <a:rPr lang="en-GB" altLang="en-US" dirty="0"/>
              <a:t>Departure from the norm (</a:t>
            </a:r>
            <a:r>
              <a:rPr lang="en-GB" altLang="en-US" dirty="0" err="1"/>
              <a:t>ie</a:t>
            </a:r>
            <a:r>
              <a:rPr lang="en-GB" altLang="en-US" dirty="0"/>
              <a:t>. an abnormality)</a:t>
            </a:r>
          </a:p>
          <a:p>
            <a:r>
              <a:rPr lang="en-GB" altLang="en-US" dirty="0"/>
              <a:t>Severe and persistent abnormality</a:t>
            </a:r>
          </a:p>
          <a:p>
            <a:r>
              <a:rPr lang="en-GB" altLang="en-US" dirty="0"/>
              <a:t>Causes pain or distress to the person or to the society</a:t>
            </a:r>
          </a:p>
          <a:p>
            <a:r>
              <a:rPr lang="en-GB" altLang="en-US" dirty="0"/>
              <a:t>Associated with other abnormalities </a:t>
            </a:r>
          </a:p>
          <a:p>
            <a:r>
              <a:rPr lang="en-GB" altLang="en-US" dirty="0"/>
              <a:t>Comparable to paedophilia, necrophilia, bestiality, </a:t>
            </a:r>
            <a:r>
              <a:rPr lang="en-GB" altLang="en-US" dirty="0" err="1"/>
              <a:t>fetishim</a:t>
            </a:r>
            <a:r>
              <a:rPr lang="en-GB" altLang="en-US" dirty="0"/>
              <a:t>, voyeurism and </a:t>
            </a:r>
            <a:r>
              <a:rPr lang="en-GB" altLang="en-US" dirty="0" err="1"/>
              <a:t>froteurism</a:t>
            </a:r>
            <a:r>
              <a:rPr lang="en-GB" altLang="en-US" dirty="0"/>
              <a:t>, all psychological disorders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70</TotalTime>
  <Words>674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CHRISTIAN UNDERSTANDING OF HUMAN SEXUALITY IN THE LIGHT OF THE SPREAD OF LGBTQI… </vt:lpstr>
      <vt:lpstr>SCOPE OF HOMOSEXUALITY HISTORICAL ANTECEDENT OF HOMOSEXUALITY SCIENTIFIC DIMENSION PSYCHIATRIC UNDERPINNINGS OF LGBTQI… LEGAL PERSPECTIVE DISTINCTION BETWEEN THE EURO-CENTRIC VIEW AND AFRO-CENTRIC VIEW THE APPROACH OF THE CHURCH SUGGESTIONS AND WAY FORWARD   </vt:lpstr>
      <vt:lpstr>SCOPE OF HOMOSEXUALITY</vt:lpstr>
      <vt:lpstr>DEFINATION</vt:lpstr>
      <vt:lpstr>HISTORICAL ANTECEDENT OF HOMO…</vt:lpstr>
      <vt:lpstr>   ORIGINS</vt:lpstr>
      <vt:lpstr>PowerPoint Presentation</vt:lpstr>
      <vt:lpstr>NOTE</vt:lpstr>
      <vt:lpstr>PSYCHIATRIC DIMENSION</vt:lpstr>
      <vt:lpstr>LEGAL DIMENSION: Human rights versus people’s rights on homosexuality</vt:lpstr>
      <vt:lpstr>BIBLICAL BASIS</vt:lpstr>
      <vt:lpstr>STRATEGIES OF THE CHURCH</vt:lpstr>
      <vt:lpstr>PREACH IT!!! PREACH IT!!!</vt:lpstr>
      <vt:lpstr>DELIVERANCE</vt:lpstr>
      <vt:lpstr>PowerPoint Presentation</vt:lpstr>
      <vt:lpstr>WAY FORWARD</vt:lpstr>
      <vt:lpstr>FINALLY</vt:lpstr>
      <vt:lpstr>COME ON BOARD AND LET US STAND AGAINST THIS ONSLAUGHT!!  GOD IS COUNTING ON GHANA AND IT STARTS WITH YOU !!!!!!!!!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UNDERSTANDING OF HUMAN SEXUALITY IN THE LIGHT OF THE SPREAD OF LGBTQI </dc:title>
  <dc:creator>FRANCA BABY</dc:creator>
  <cp:lastModifiedBy>FRANCA BABY</cp:lastModifiedBy>
  <cp:revision>28</cp:revision>
  <dcterms:created xsi:type="dcterms:W3CDTF">2019-10-31T16:33:16Z</dcterms:created>
  <dcterms:modified xsi:type="dcterms:W3CDTF">2019-10-31T17:45:58Z</dcterms:modified>
</cp:coreProperties>
</file>