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64" r:id="rId4"/>
    <p:sldId id="265" r:id="rId5"/>
    <p:sldId id="266" r:id="rId6"/>
    <p:sldId id="270" r:id="rId7"/>
    <p:sldId id="267" r:id="rId8"/>
    <p:sldId id="268" r:id="rId9"/>
    <p:sldId id="269" r:id="rId10"/>
    <p:sldId id="271" r:id="rId11"/>
    <p:sldId id="272" r:id="rId12"/>
    <p:sldId id="273" r:id="rId13"/>
    <p:sldId id="277" r:id="rId14"/>
    <p:sldId id="274" r:id="rId15"/>
    <p:sldId id="278" r:id="rId16"/>
    <p:sldId id="279" r:id="rId17"/>
    <p:sldId id="280" r:id="rId18"/>
    <p:sldId id="283" r:id="rId19"/>
    <p:sldId id="284" r:id="rId20"/>
    <p:sldId id="282" r:id="rId21"/>
    <p:sldId id="285" r:id="rId22"/>
    <p:sldId id="290" r:id="rId23"/>
    <p:sldId id="291" r:id="rId24"/>
    <p:sldId id="293" r:id="rId25"/>
    <p:sldId id="300" r:id="rId26"/>
    <p:sldId id="303" r:id="rId27"/>
    <p:sldId id="297" r:id="rId28"/>
    <p:sldId id="294" r:id="rId29"/>
    <p:sldId id="287" r:id="rId30"/>
    <p:sldId id="305" r:id="rId31"/>
    <p:sldId id="307" r:id="rId32"/>
    <p:sldId id="309"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356" autoAdjust="0"/>
  </p:normalViewPr>
  <p:slideViewPr>
    <p:cSldViewPr>
      <p:cViewPr varScale="1">
        <p:scale>
          <a:sx n="60" d="100"/>
          <a:sy n="60" d="100"/>
        </p:scale>
        <p:origin x="-802"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8/3/2018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8/3/2018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black homosexuals"/>
          <p:cNvPicPr>
            <a:picLocks noChangeAspect="1" noChangeArrowheads="1"/>
          </p:cNvPicPr>
          <p:nvPr/>
        </p:nvPicPr>
        <p:blipFill>
          <a:blip r:embed="rId2"/>
          <a:srcRect/>
          <a:stretch>
            <a:fillRect/>
          </a:stretch>
        </p:blipFill>
        <p:spPr bwMode="auto">
          <a:xfrm>
            <a:off x="0" y="-1"/>
            <a:ext cx="9144000" cy="6852795"/>
          </a:xfrm>
          <a:prstGeom prst="rect">
            <a:avLst/>
          </a:prstGeom>
          <a:ln>
            <a:noFill/>
          </a:ln>
          <a:effectLst>
            <a:softEdge rad="112500"/>
          </a:effectLst>
        </p:spPr>
      </p:pic>
      <p:sp>
        <p:nvSpPr>
          <p:cNvPr id="6" name="Rectangle 5"/>
          <p:cNvSpPr/>
          <p:nvPr/>
        </p:nvSpPr>
        <p:spPr>
          <a:xfrm>
            <a:off x="685800" y="304800"/>
            <a:ext cx="7994176" cy="1323439"/>
          </a:xfrm>
          <a:prstGeom prst="rect">
            <a:avLst/>
          </a:prstGeom>
          <a:noFill/>
        </p:spPr>
        <p:txBody>
          <a:bodyPr wrap="none" lIns="91440" tIns="45720" rIns="91440" bIns="45720">
            <a:spAutoFit/>
          </a:bodyPr>
          <a:lstStyle/>
          <a:p>
            <a:pPr algn="ctr"/>
            <a:r>
              <a:rPr lang="en-US" sz="4000" b="1"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LGBTQI: THE CAUSE, CONSEQUENCE</a:t>
            </a:r>
          </a:p>
          <a:p>
            <a:pPr algn="ctr"/>
            <a:r>
              <a:rPr lang="en-US" sz="4000" b="1"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&amp; CURE</a:t>
            </a:r>
            <a:endParaRPr lang="en-US" sz="4000" b="1" cap="none"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Image result for homosexuality in ghana CITIES"/>
          <p:cNvPicPr>
            <a:picLocks noChangeAspect="1" noChangeArrowheads="1"/>
          </p:cNvPicPr>
          <p:nvPr/>
        </p:nvPicPr>
        <p:blipFill>
          <a:blip r:embed="rId2"/>
          <a:srcRect/>
          <a:stretch>
            <a:fillRect/>
          </a:stretch>
        </p:blipFill>
        <p:spPr bwMode="auto">
          <a:xfrm>
            <a:off x="0" y="0"/>
            <a:ext cx="9153686" cy="6858000"/>
          </a:xfrm>
          <a:prstGeom prst="rect">
            <a:avLst/>
          </a:prstGeom>
          <a:ln>
            <a:noFill/>
          </a:ln>
          <a:effectLst>
            <a:softEdge rad="112500"/>
          </a:effectLst>
        </p:spPr>
      </p:pic>
      <p:sp>
        <p:nvSpPr>
          <p:cNvPr id="5" name="Rectangle 4"/>
          <p:cNvSpPr/>
          <p:nvPr/>
        </p:nvSpPr>
        <p:spPr>
          <a:xfrm>
            <a:off x="45863" y="228600"/>
            <a:ext cx="444993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PEER PRESURE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Image result for homosexuality in ghana CITIES"/>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381000" y="304800"/>
            <a:ext cx="3137590" cy="1015663"/>
          </a:xfrm>
          <a:prstGeom prst="rect">
            <a:avLst/>
          </a:prstGeom>
          <a:noFill/>
        </p:spPr>
        <p:txBody>
          <a:bodyPr wrap="none" lIns="91440" tIns="45720" rIns="91440" bIns="45720">
            <a:spAutoFit/>
          </a:bodyPr>
          <a:lstStyle/>
          <a:p>
            <a:pPr algn="ctr"/>
            <a:r>
              <a:rPr 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POVERTY</a:t>
            </a:r>
            <a:endPar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Understanding Homosexuality"/>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838200" y="203537"/>
            <a:ext cx="7391126" cy="1015663"/>
          </a:xfrm>
          <a:prstGeom prst="rect">
            <a:avLst/>
          </a:prstGeom>
          <a:noFill/>
        </p:spPr>
        <p:txBody>
          <a:bodyPr wrap="none" lIns="91440" tIns="45720" rIns="91440" bIns="45720">
            <a:spAutoFit/>
          </a:bodyPr>
          <a:lstStyle/>
          <a:p>
            <a:pPr algn="ct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THE CONSEQUENCES</a:t>
            </a:r>
            <a:endPar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Image result for SOUTH AFRICAN SINGER hiv in ghana"/>
          <p:cNvPicPr>
            <a:picLocks noChangeAspect="1" noChangeArrowheads="1"/>
          </p:cNvPicPr>
          <p:nvPr/>
        </p:nvPicPr>
        <p:blipFill>
          <a:blip r:embed="rId2"/>
          <a:srcRect/>
          <a:stretch>
            <a:fillRect/>
          </a:stretch>
        </p:blipFill>
        <p:spPr bwMode="auto">
          <a:xfrm>
            <a:off x="45722" y="0"/>
            <a:ext cx="9174478" cy="6858000"/>
          </a:xfrm>
          <a:prstGeom prst="rect">
            <a:avLst/>
          </a:prstGeom>
          <a:ln>
            <a:noFill/>
          </a:ln>
          <a:effectLst>
            <a:softEdge rad="112500"/>
          </a:effectLst>
        </p:spPr>
      </p:pic>
      <p:pic>
        <p:nvPicPr>
          <p:cNvPr id="5" name="Picture 2" descr="Image result for SOUTH AFRICAN GAY SINGER hiv in ghana"/>
          <p:cNvPicPr>
            <a:picLocks noChangeAspect="1" noChangeArrowheads="1"/>
          </p:cNvPicPr>
          <p:nvPr/>
        </p:nvPicPr>
        <p:blipFill>
          <a:blip r:embed="rId3" cstate="print"/>
          <a:srcRect/>
          <a:stretch>
            <a:fillRect/>
          </a:stretch>
        </p:blipFill>
        <p:spPr bwMode="auto">
          <a:xfrm>
            <a:off x="0" y="3352800"/>
            <a:ext cx="3813156" cy="3505200"/>
          </a:xfrm>
          <a:prstGeom prst="rect">
            <a:avLst/>
          </a:prstGeom>
          <a:ln>
            <a:noFill/>
          </a:ln>
          <a:effectLst>
            <a:softEdge rad="112500"/>
          </a:effectLst>
        </p:spPr>
      </p:pic>
      <p:sp>
        <p:nvSpPr>
          <p:cNvPr id="6" name="Rectangle 5"/>
          <p:cNvSpPr/>
          <p:nvPr/>
        </p:nvSpPr>
        <p:spPr>
          <a:xfrm>
            <a:off x="4191000" y="304800"/>
            <a:ext cx="4953000" cy="1015663"/>
          </a:xfrm>
          <a:prstGeom prst="rect">
            <a:avLst/>
          </a:prstGeom>
          <a:noFill/>
        </p:spPr>
        <p:txBody>
          <a:bodyPr wrap="square" lIns="91440" tIns="45720" rIns="91440" bIns="45720">
            <a:spAutoFit/>
          </a:bodyPr>
          <a:lstStyle/>
          <a:p>
            <a:pPr algn="ctr"/>
            <a:r>
              <a:rPr lang="en-US" sz="30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SEXUALY TRANSMITTED</a:t>
            </a:r>
          </a:p>
          <a:p>
            <a:pPr algn="ctr"/>
            <a:r>
              <a:rPr lang="en-US" sz="30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DISEASES</a:t>
            </a:r>
            <a:endParaRPr lang="en-US" sz="30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Image result for ADULT GAY WEARING DIAPER"/>
          <p:cNvPicPr>
            <a:picLocks noChangeAspect="1" noChangeArrowheads="1"/>
          </p:cNvPicPr>
          <p:nvPr/>
        </p:nvPicPr>
        <p:blipFill>
          <a:blip r:embed="rId2"/>
          <a:srcRect/>
          <a:stretch>
            <a:fillRect/>
          </a:stretch>
        </p:blipFill>
        <p:spPr bwMode="auto">
          <a:xfrm>
            <a:off x="0" y="0"/>
            <a:ext cx="4343400" cy="6858000"/>
          </a:xfrm>
          <a:prstGeom prst="rect">
            <a:avLst/>
          </a:prstGeom>
          <a:noFill/>
        </p:spPr>
      </p:pic>
      <p:pic>
        <p:nvPicPr>
          <p:cNvPr id="37892" name="Picture 4" descr="Image result for ADULT GAY WEARING DIAPER"/>
          <p:cNvPicPr>
            <a:picLocks noChangeAspect="1" noChangeArrowheads="1"/>
          </p:cNvPicPr>
          <p:nvPr/>
        </p:nvPicPr>
        <p:blipFill>
          <a:blip r:embed="rId3"/>
          <a:srcRect/>
          <a:stretch>
            <a:fillRect/>
          </a:stretch>
        </p:blipFill>
        <p:spPr bwMode="auto">
          <a:xfrm>
            <a:off x="4343400" y="0"/>
            <a:ext cx="4800600" cy="6858000"/>
          </a:xfrm>
          <a:prstGeom prst="rect">
            <a:avLst/>
          </a:prstGeom>
          <a:noFill/>
        </p:spPr>
      </p:pic>
      <p:sp>
        <p:nvSpPr>
          <p:cNvPr id="6" name="Rectangle 5"/>
          <p:cNvSpPr/>
          <p:nvPr/>
        </p:nvSpPr>
        <p:spPr>
          <a:xfrm>
            <a:off x="3886200" y="0"/>
            <a:ext cx="5393079" cy="630942"/>
          </a:xfrm>
          <a:prstGeom prst="rect">
            <a:avLst/>
          </a:prstGeom>
          <a:noFill/>
        </p:spPr>
        <p:txBody>
          <a:bodyPr wrap="none" lIns="91440" tIns="45720" rIns="91440" bIns="45720">
            <a:spAutoFit/>
          </a:bodyPr>
          <a:lstStyle/>
          <a:p>
            <a:pPr algn="ctr"/>
            <a:r>
              <a:rPr lang="en-US" sz="3500" b="1" i="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“ANAL SEXUAL MUTILATION</a:t>
            </a:r>
            <a:endParaRPr lang="en-US" sz="3500" b="1" i="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Image result for ADULT GAY SUICIDE"/>
          <p:cNvPicPr>
            <a:picLocks noChangeAspect="1" noChangeArrowheads="1"/>
          </p:cNvPicPr>
          <p:nvPr/>
        </p:nvPicPr>
        <p:blipFill>
          <a:blip r:embed="rId2"/>
          <a:srcRect/>
          <a:stretch>
            <a:fillRect/>
          </a:stretch>
        </p:blipFill>
        <p:spPr bwMode="auto">
          <a:xfrm>
            <a:off x="0" y="0"/>
            <a:ext cx="9211730" cy="6858000"/>
          </a:xfrm>
          <a:prstGeom prst="rect">
            <a:avLst/>
          </a:prstGeom>
          <a:ln>
            <a:noFill/>
          </a:ln>
          <a:effectLst>
            <a:softEdge rad="112500"/>
          </a:effectLst>
        </p:spPr>
      </p:pic>
      <p:sp>
        <p:nvSpPr>
          <p:cNvPr id="6" name="Rectangle 5"/>
          <p:cNvSpPr/>
          <p:nvPr/>
        </p:nvSpPr>
        <p:spPr>
          <a:xfrm>
            <a:off x="381000" y="304800"/>
            <a:ext cx="3124200" cy="1015663"/>
          </a:xfrm>
          <a:prstGeom prst="rect">
            <a:avLst/>
          </a:prstGeom>
          <a:noFill/>
        </p:spPr>
        <p:txBody>
          <a:bodyPr wrap="square" lIns="91440" tIns="45720" rIns="91440" bIns="45720">
            <a:spAutoFit/>
          </a:bodyPr>
          <a:lstStyle/>
          <a:p>
            <a:pPr algn="ctr"/>
            <a:r>
              <a:rPr lang="en-US" sz="6000" b="1" i="1" dirty="0" smtClean="0"/>
              <a:t>SUICIDAL</a:t>
            </a:r>
            <a:endParaRPr lang="en-US" sz="60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Image result for MARITAL PROBLEMS"/>
          <p:cNvPicPr>
            <a:picLocks noChangeAspect="1" noChangeArrowheads="1"/>
          </p:cNvPicPr>
          <p:nvPr/>
        </p:nvPicPr>
        <p:blipFill>
          <a:blip r:embed="rId2"/>
          <a:srcRect/>
          <a:stretch>
            <a:fillRect/>
          </a:stretch>
        </p:blipFill>
        <p:spPr bwMode="auto">
          <a:xfrm>
            <a:off x="0" y="0"/>
            <a:ext cx="9137386" cy="6858000"/>
          </a:xfrm>
          <a:prstGeom prst="rect">
            <a:avLst/>
          </a:prstGeom>
          <a:ln>
            <a:noFill/>
          </a:ln>
          <a:effectLst>
            <a:softEdge rad="112500"/>
          </a:effectLst>
        </p:spPr>
      </p:pic>
      <p:sp>
        <p:nvSpPr>
          <p:cNvPr id="5" name="Rectangle 4"/>
          <p:cNvSpPr/>
          <p:nvPr/>
        </p:nvSpPr>
        <p:spPr>
          <a:xfrm>
            <a:off x="304800" y="304800"/>
            <a:ext cx="5433154" cy="7848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500" b="1" i="1" cap="none" spc="150" dirty="0" smtClean="0">
                <a:ln w="11430"/>
                <a:solidFill>
                  <a:srgbClr val="F8F8F8"/>
                </a:solidFill>
                <a:effectLst>
                  <a:outerShdw blurRad="25400" algn="tl" rotWithShape="0">
                    <a:srgbClr val="000000">
                      <a:alpha val="43000"/>
                    </a:srgbClr>
                  </a:outerShdw>
                </a:effectLst>
              </a:rPr>
              <a:t>MARITAL PROBLEMS</a:t>
            </a:r>
            <a:endParaRPr lang="en-US" sz="4500" b="1" i="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Image result for HELL"/>
          <p:cNvPicPr>
            <a:picLocks noChangeAspect="1" noChangeArrowheads="1"/>
          </p:cNvPicPr>
          <p:nvPr/>
        </p:nvPicPr>
        <p:blipFill>
          <a:blip r:embed="rId2"/>
          <a:srcRect/>
          <a:stretch>
            <a:fillRect/>
          </a:stretch>
        </p:blipFill>
        <p:spPr bwMode="auto">
          <a:xfrm>
            <a:off x="1" y="0"/>
            <a:ext cx="9151126" cy="6858000"/>
          </a:xfrm>
          <a:prstGeom prst="rect">
            <a:avLst/>
          </a:prstGeom>
          <a:ln>
            <a:noFill/>
          </a:ln>
          <a:effectLst>
            <a:softEdge rad="112500"/>
          </a:effectLst>
        </p:spPr>
      </p:pic>
      <p:sp>
        <p:nvSpPr>
          <p:cNvPr id="5" name="Rectangle 4"/>
          <p:cNvSpPr/>
          <p:nvPr/>
        </p:nvSpPr>
        <p:spPr>
          <a:xfrm>
            <a:off x="5943600" y="381000"/>
            <a:ext cx="2991525"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HELL FIRE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Corinthians 6:9-11</a:t>
            </a:r>
            <a:endParaRPr lang="en-US" dirty="0"/>
          </a:p>
        </p:txBody>
      </p:sp>
      <p:sp>
        <p:nvSpPr>
          <p:cNvPr id="3" name="Content Placeholder 2"/>
          <p:cNvSpPr>
            <a:spLocks noGrp="1"/>
          </p:cNvSpPr>
          <p:nvPr>
            <p:ph idx="1"/>
          </p:nvPr>
        </p:nvSpPr>
        <p:spPr>
          <a:xfrm>
            <a:off x="228600" y="1600200"/>
            <a:ext cx="8458200" cy="4953000"/>
          </a:xfrm>
        </p:spPr>
        <p:txBody>
          <a:bodyPr>
            <a:normAutofit fontScale="92500" lnSpcReduction="20000"/>
          </a:bodyPr>
          <a:lstStyle/>
          <a:p>
            <a:pPr algn="just"/>
            <a:r>
              <a:rPr lang="en-US" b="1" dirty="0" smtClean="0"/>
              <a:t>“Or do you not know that the unrighteous will not inherit the kingdom of God? Do not be deceived: neither the sexually immoral, nor idolaters, nor adulterers, nor men who practice </a:t>
            </a:r>
            <a:r>
              <a:rPr lang="en-US" b="1" u="sng" dirty="0" smtClean="0"/>
              <a:t>homosexuality, </a:t>
            </a:r>
            <a:r>
              <a:rPr lang="en-US" b="1" dirty="0" smtClean="0"/>
              <a:t>nor thieves, nor the greedy, nor drunkards, nor revilers, nor swindlers will inherit the kingdom of God. </a:t>
            </a:r>
          </a:p>
          <a:p>
            <a:pPr algn="just"/>
            <a:endParaRPr lang="en-US" b="1" dirty="0" smtClean="0"/>
          </a:p>
          <a:p>
            <a:pPr algn="just"/>
            <a:r>
              <a:rPr lang="en-US" b="1" dirty="0" smtClean="0"/>
              <a:t>And such were some of you. But you were washed, you were sanctified, you were justified in the name of the Lord Jesus Christ and by the Spirit of our God.”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Understanding Homosexuality"/>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1143000" y="203537"/>
            <a:ext cx="6248400" cy="1477328"/>
          </a:xfrm>
          <a:prstGeom prst="rect">
            <a:avLst/>
          </a:prstGeom>
          <a:noFill/>
        </p:spPr>
        <p:txBody>
          <a:bodyPr wrap="square" lIns="91440" tIns="45720" rIns="91440" bIns="45720">
            <a:spAutoFit/>
          </a:bodyPr>
          <a:lstStyle/>
          <a:p>
            <a:pPr algn="ctr"/>
            <a:r>
              <a:rPr lang="en-US" sz="9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THE CURE</a:t>
            </a:r>
            <a:endParaRPr lang="en-US" sz="9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algn="just"/>
            <a:r>
              <a:rPr lang="en-US" b="1" dirty="0" smtClean="0"/>
              <a:t>“If a man lies with a male as with a woman, both of them have committed an abomination; they shall surely be put to death; their blood is upon them.” </a:t>
            </a:r>
          </a:p>
          <a:p>
            <a:pPr algn="just"/>
            <a:r>
              <a:rPr lang="en-US" b="1" dirty="0" smtClean="0"/>
              <a:t>Leviticus 20:13 </a:t>
            </a:r>
          </a:p>
          <a:p>
            <a:pPr algn="just"/>
            <a:endParaRPr lang="en-US" b="1" dirty="0" smtClean="0"/>
          </a:p>
          <a:p>
            <a:pPr algn="just"/>
            <a:endParaRPr lang="en-US" b="1" dirty="0" smtClean="0"/>
          </a:p>
          <a:p>
            <a:pPr algn="just"/>
            <a:endParaRPr lang="en-US" b="1" dirty="0" smtClean="0"/>
          </a:p>
          <a:p>
            <a:pPr algn="just"/>
            <a:r>
              <a:rPr lang="en-US" b="1" dirty="0" smtClean="0"/>
              <a:t>“You shall not lie with a male as with a woman; it is an abomination.”</a:t>
            </a:r>
          </a:p>
          <a:p>
            <a:pPr algn="just"/>
            <a:r>
              <a:rPr lang="en-US" b="1" dirty="0" smtClean="0"/>
              <a:t> Leviticus 18:22</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5058"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Image result for lecturing in nigeria university"/>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6" name="Rectangle 5"/>
          <p:cNvSpPr/>
          <p:nvPr/>
        </p:nvSpPr>
        <p:spPr>
          <a:xfrm>
            <a:off x="304800" y="5943600"/>
            <a:ext cx="8589211"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EDUCATION, EDUCATION, EDUCATION!!</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Most of us would rather avoid controversy.</a:t>
            </a:r>
          </a:p>
          <a:p>
            <a:r>
              <a:rPr lang="en-US" smtClean="0"/>
              <a:t>Many of us have never dealt with our own issues around sexuality.</a:t>
            </a:r>
          </a:p>
          <a:p>
            <a:r>
              <a:rPr lang="en-US" smtClean="0"/>
              <a:t>FEAR of how youth/their parents will respond.</a:t>
            </a:r>
          </a:p>
          <a:p>
            <a:r>
              <a:rPr lang="en-US" smtClean="0"/>
              <a:t>Lack of Biblical background.</a:t>
            </a:r>
          </a:p>
          <a:p>
            <a:r>
              <a:rPr lang="en-US" smtClean="0"/>
              <a:t>Concern about doing something wrong.</a:t>
            </a:r>
          </a:p>
          <a:p>
            <a:endParaRPr lang="en-US" smtClean="0"/>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DCD0A4F-3DA2-4B7B-9825-DF284CB535EF}" type="slidenum">
              <a:rPr lang="en-US" sz="900">
                <a:solidFill>
                  <a:schemeClr val="bg1"/>
                </a:solidFill>
              </a:rPr>
              <a:pPr/>
              <a:t>22</a:t>
            </a:fld>
            <a:endParaRPr lang="en-US" sz="900">
              <a:solidFill>
                <a:schemeClr val="bg1"/>
              </a:solidFill>
            </a:endParaRPr>
          </a:p>
        </p:txBody>
      </p:sp>
      <p:sp>
        <p:nvSpPr>
          <p:cNvPr id="27649" name="Title 1"/>
          <p:cNvSpPr>
            <a:spLocks noGrp="1"/>
          </p:cNvSpPr>
          <p:nvPr>
            <p:ph type="title"/>
          </p:nvPr>
        </p:nvSpPr>
        <p:spPr/>
        <p:txBody>
          <a:bodyPr/>
          <a:lstStyle/>
          <a:p>
            <a:r>
              <a:rPr lang="en-US" smtClean="0"/>
              <a:t>Why its Difficult</a:t>
            </a:r>
          </a:p>
        </p:txBody>
      </p:sp>
    </p:spTree>
    <p:extLst>
      <p:ext uri="{BB962C8B-B14F-4D97-AF65-F5344CB8AC3E}">
        <p14:creationId xmlns:p14="http://schemas.microsoft.com/office/powerpoint/2010/main" xmlns="" val="29858553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Addressing the Topic</a:t>
            </a:r>
          </a:p>
        </p:txBody>
      </p:sp>
      <p:sp>
        <p:nvSpPr>
          <p:cNvPr id="19458" name="Content Placeholder 2"/>
          <p:cNvSpPr>
            <a:spLocks noGrp="1"/>
          </p:cNvSpPr>
          <p:nvPr>
            <p:ph idx="1"/>
          </p:nvPr>
        </p:nvSpPr>
        <p:spPr/>
        <p:txBody>
          <a:bodyPr>
            <a:normAutofit/>
          </a:bodyPr>
          <a:lstStyle/>
          <a:p>
            <a:pPr eaLnBrk="1" hangingPunct="1"/>
            <a:r>
              <a:rPr lang="en-US" smtClean="0"/>
              <a:t>Know and share why it is important for your congregation to deal with the topic.</a:t>
            </a:r>
          </a:p>
          <a:p>
            <a:pPr lvl="1" eaLnBrk="1" hangingPunct="1"/>
            <a:r>
              <a:rPr lang="en-US" smtClean="0"/>
              <a:t>General statistics</a:t>
            </a:r>
          </a:p>
          <a:p>
            <a:pPr eaLnBrk="1" hangingPunct="1"/>
            <a:r>
              <a:rPr lang="en-US" smtClean="0"/>
              <a:t>Understand and communicate the relevance to the needs of young people in your particular congregation/community.</a:t>
            </a:r>
          </a:p>
          <a:p>
            <a:pPr lvl="1" eaLnBrk="1" hangingPunct="1"/>
            <a:r>
              <a:rPr lang="en-US" smtClean="0"/>
              <a:t>Local statistics/stories</a:t>
            </a:r>
          </a:p>
          <a:p>
            <a:pPr eaLnBrk="1" hangingPunct="1"/>
            <a:r>
              <a:rPr lang="en-US" smtClean="0"/>
              <a:t>Understand and communicate the UMC</a:t>
            </a:r>
            <a:r>
              <a:rPr lang="ja-JP" altLang="en-US" smtClean="0"/>
              <a:t>’</a:t>
            </a:r>
            <a:r>
              <a:rPr lang="en-US" altLang="ja-JP" smtClean="0"/>
              <a:t>s stance on the topic.</a:t>
            </a:r>
          </a:p>
          <a:p>
            <a:pPr eaLnBrk="1" hangingPunct="1"/>
            <a:endParaRPr lang="en-US" smtClean="0"/>
          </a:p>
          <a:p>
            <a:pPr eaLnBrk="1" hangingPunct="1"/>
            <a:endParaRPr lang="en-US" smtClean="0"/>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97B9DD8-B28A-4675-B7F8-4EE35180ADA7}" type="slidenum">
              <a:rPr lang="en-US" sz="900">
                <a:solidFill>
                  <a:schemeClr val="bg1"/>
                </a:solidFill>
              </a:rPr>
              <a:pPr/>
              <a:t>23</a:t>
            </a:fld>
            <a:endParaRPr lang="en-US" sz="900">
              <a:solidFill>
                <a:schemeClr val="bg1"/>
              </a:solidFill>
            </a:endParaRPr>
          </a:p>
        </p:txBody>
      </p:sp>
    </p:spTree>
    <p:extLst>
      <p:ext uri="{BB962C8B-B14F-4D97-AF65-F5344CB8AC3E}">
        <p14:creationId xmlns:p14="http://schemas.microsoft.com/office/powerpoint/2010/main" xmlns="" val="38724373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Scale>
                                      <p:cBhvr>
                                        <p:cTn id="7" dur="1000" decel="50000" fill="hold">
                                          <p:stCondLst>
                                            <p:cond delay="0"/>
                                          </p:stCondLst>
                                        </p:cTn>
                                        <p:tgtEl>
                                          <p:spTgt spid="1945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458">
                                            <p:txEl>
                                              <p:pRg st="0" end="0"/>
                                            </p:txEl>
                                          </p:spTgt>
                                        </p:tgtEl>
                                        <p:attrNameLst>
                                          <p:attrName>ppt_x</p:attrName>
                                          <p:attrName>ppt_y</p:attrName>
                                        </p:attrNameLst>
                                      </p:cBhvr>
                                    </p:animMotion>
                                    <p:animEffect transition="in" filter="fade">
                                      <p:cBhvr>
                                        <p:cTn id="9" dur="1000"/>
                                        <p:tgtEl>
                                          <p:spTgt spid="19458">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Scale>
                                      <p:cBhvr>
                                        <p:cTn id="12" dur="1000" decel="50000" fill="hold">
                                          <p:stCondLst>
                                            <p:cond delay="0"/>
                                          </p:stCondLst>
                                        </p:cTn>
                                        <p:tgtEl>
                                          <p:spTgt spid="1945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458">
                                            <p:txEl>
                                              <p:pRg st="1" end="1"/>
                                            </p:txEl>
                                          </p:spTgt>
                                        </p:tgtEl>
                                        <p:attrNameLst>
                                          <p:attrName>ppt_x</p:attrName>
                                          <p:attrName>ppt_y</p:attrName>
                                        </p:attrNameLst>
                                      </p:cBhvr>
                                    </p:animMotion>
                                    <p:animEffect transition="in" filter="fade">
                                      <p:cBhvr>
                                        <p:cTn id="14" dur="1000"/>
                                        <p:tgtEl>
                                          <p:spTgt spid="1945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Scale>
                                      <p:cBhvr>
                                        <p:cTn id="19" dur="1000" decel="50000" fill="hold">
                                          <p:stCondLst>
                                            <p:cond delay="0"/>
                                          </p:stCondLst>
                                        </p:cTn>
                                        <p:tgtEl>
                                          <p:spTgt spid="1945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9458">
                                            <p:txEl>
                                              <p:pRg st="2" end="2"/>
                                            </p:txEl>
                                          </p:spTgt>
                                        </p:tgtEl>
                                        <p:attrNameLst>
                                          <p:attrName>ppt_x</p:attrName>
                                          <p:attrName>ppt_y</p:attrName>
                                        </p:attrNameLst>
                                      </p:cBhvr>
                                    </p:animMotion>
                                    <p:animEffect transition="in" filter="fade">
                                      <p:cBhvr>
                                        <p:cTn id="21" dur="1000"/>
                                        <p:tgtEl>
                                          <p:spTgt spid="19458">
                                            <p:txEl>
                                              <p:pRg st="2" end="2"/>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9458">
                                            <p:txEl>
                                              <p:pRg st="3" end="3"/>
                                            </p:txEl>
                                          </p:spTgt>
                                        </p:tgtEl>
                                        <p:attrNameLst>
                                          <p:attrName>style.visibility</p:attrName>
                                        </p:attrNameLst>
                                      </p:cBhvr>
                                      <p:to>
                                        <p:strVal val="visible"/>
                                      </p:to>
                                    </p:set>
                                    <p:animScale>
                                      <p:cBhvr>
                                        <p:cTn id="24" dur="1000" decel="50000" fill="hold">
                                          <p:stCondLst>
                                            <p:cond delay="0"/>
                                          </p:stCondLst>
                                        </p:cTn>
                                        <p:tgtEl>
                                          <p:spTgt spid="1945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9458">
                                            <p:txEl>
                                              <p:pRg st="3" end="3"/>
                                            </p:txEl>
                                          </p:spTgt>
                                        </p:tgtEl>
                                        <p:attrNameLst>
                                          <p:attrName>ppt_x</p:attrName>
                                          <p:attrName>ppt_y</p:attrName>
                                        </p:attrNameLst>
                                      </p:cBhvr>
                                    </p:animMotion>
                                    <p:animEffect transition="in" filter="fade">
                                      <p:cBhvr>
                                        <p:cTn id="26" dur="1000"/>
                                        <p:tgtEl>
                                          <p:spTgt spid="19458">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9458">
                                            <p:txEl>
                                              <p:pRg st="4" end="4"/>
                                            </p:txEl>
                                          </p:spTgt>
                                        </p:tgtEl>
                                        <p:attrNameLst>
                                          <p:attrName>style.visibility</p:attrName>
                                        </p:attrNameLst>
                                      </p:cBhvr>
                                      <p:to>
                                        <p:strVal val="visible"/>
                                      </p:to>
                                    </p:set>
                                    <p:animScale>
                                      <p:cBhvr>
                                        <p:cTn id="31" dur="1000" decel="50000" fill="hold">
                                          <p:stCondLst>
                                            <p:cond delay="0"/>
                                          </p:stCondLst>
                                        </p:cTn>
                                        <p:tgtEl>
                                          <p:spTgt spid="1945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9458">
                                            <p:txEl>
                                              <p:pRg st="4" end="4"/>
                                            </p:txEl>
                                          </p:spTgt>
                                        </p:tgtEl>
                                        <p:attrNameLst>
                                          <p:attrName>ppt_x</p:attrName>
                                          <p:attrName>ppt_y</p:attrName>
                                        </p:attrNameLst>
                                      </p:cBhvr>
                                    </p:animMotion>
                                    <p:animEffect transition="in" filter="fade">
                                      <p:cBhvr>
                                        <p:cTn id="33" dur="10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374" y="2895600"/>
            <a:ext cx="8302625" cy="1938992"/>
          </a:xfrm>
          <a:prstGeom prst="rect">
            <a:avLst/>
          </a:prstGeom>
          <a:noFill/>
        </p:spPr>
        <p:txBody>
          <a:bodyPr wrap="square" rtlCol="0">
            <a:spAutoFit/>
          </a:bodyPr>
          <a:lstStyle/>
          <a:p>
            <a:r>
              <a:rPr lang="en-US" sz="4000" dirty="0" smtClean="0">
                <a:latin typeface="Gill Sans Ultra Bold Condensed" pitchFamily="34" charset="0"/>
              </a:rPr>
              <a:t>1. Sex Messaging – responding to 	cultural message teens are 	wading through </a:t>
            </a:r>
            <a:endParaRPr lang="en-US" sz="4000" dirty="0">
              <a:latin typeface="Gill Sans Ultra Bold Condensed" pitchFamily="34" charset="0"/>
            </a:endParaRPr>
          </a:p>
        </p:txBody>
      </p:sp>
      <p:sp>
        <p:nvSpPr>
          <p:cNvPr id="2" name="AutoShape 2" descr="http://www.youthworkinternational.com/custom/Article%20images/gs-cover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youthworkinternational.com/custom/Article%20images/gs-cover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33400" y="533400"/>
            <a:ext cx="7973658" cy="1323439"/>
          </a:xfrm>
          <a:prstGeom prst="rect">
            <a:avLst/>
          </a:prstGeom>
          <a:noFill/>
        </p:spPr>
        <p:txBody>
          <a:bodyPr wrap="none" rtlCol="0">
            <a:spAutoFit/>
          </a:bodyPr>
          <a:lstStyle/>
          <a:p>
            <a:r>
              <a:rPr lang="en-US" sz="4000" b="1" u="sng" dirty="0" smtClean="0"/>
              <a:t>SEVEN IMPORTANT TOPICS FOR</a:t>
            </a:r>
          </a:p>
          <a:p>
            <a:pPr algn="ctr"/>
            <a:r>
              <a:rPr lang="en-US" sz="4000" b="1" u="sng" dirty="0" smtClean="0"/>
              <a:t> SCHOOL KIDS</a:t>
            </a:r>
            <a:endParaRPr lang="en-US" sz="4000" b="1" u="sng" dirty="0"/>
          </a:p>
        </p:txBody>
      </p:sp>
    </p:spTree>
    <p:extLst>
      <p:ext uri="{BB962C8B-B14F-4D97-AF65-F5344CB8AC3E}">
        <p14:creationId xmlns:p14="http://schemas.microsoft.com/office/powerpoint/2010/main" xmlns="" val="36989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374" y="4724400"/>
            <a:ext cx="8302625" cy="1323439"/>
          </a:xfrm>
          <a:prstGeom prst="rect">
            <a:avLst/>
          </a:prstGeom>
          <a:noFill/>
        </p:spPr>
        <p:txBody>
          <a:bodyPr wrap="square" rtlCol="0">
            <a:spAutoFit/>
          </a:bodyPr>
          <a:lstStyle/>
          <a:p>
            <a:r>
              <a:rPr lang="en-US" sz="4000" dirty="0" smtClean="0">
                <a:latin typeface="Gill Sans Ultra Bold Condensed" pitchFamily="34" charset="0"/>
              </a:rPr>
              <a:t>4. Desire – Helping kids understand 	their appetites and needs.</a:t>
            </a:r>
            <a:endParaRPr lang="en-US" sz="4000" dirty="0">
              <a:latin typeface="Gill Sans Ultra Bold Condensed" pitchFamily="34" charset="0"/>
            </a:endParaRPr>
          </a:p>
        </p:txBody>
      </p:sp>
      <p:sp>
        <p:nvSpPr>
          <p:cNvPr id="2" name="AutoShape 2" descr="http://www.youthworkinternational.com/custom/Article%20images/gs-cover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youthworkinternational.com/custom/Article%20images/gs-cover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57200" y="2590800"/>
            <a:ext cx="8302625" cy="1938992"/>
          </a:xfrm>
          <a:prstGeom prst="rect">
            <a:avLst/>
          </a:prstGeom>
          <a:noFill/>
        </p:spPr>
        <p:txBody>
          <a:bodyPr wrap="square" rtlCol="0">
            <a:spAutoFit/>
          </a:bodyPr>
          <a:lstStyle/>
          <a:p>
            <a:r>
              <a:rPr lang="en-US" sz="4000" dirty="0" smtClean="0">
                <a:latin typeface="Gill Sans Ultra Bold Condensed" pitchFamily="34" charset="0"/>
              </a:rPr>
              <a:t>3. Intimacy – Helping kids think 	about dating &amp; non-sexual 	closeness.</a:t>
            </a:r>
            <a:endParaRPr lang="en-US" sz="4000" dirty="0">
              <a:latin typeface="Gill Sans Ultra Bold Condensed" pitchFamily="34" charset="0"/>
            </a:endParaRPr>
          </a:p>
        </p:txBody>
      </p:sp>
      <p:sp>
        <p:nvSpPr>
          <p:cNvPr id="10" name="TextBox 9"/>
          <p:cNvSpPr txBox="1"/>
          <p:nvPr/>
        </p:nvSpPr>
        <p:spPr>
          <a:xfrm>
            <a:off x="457200" y="228600"/>
            <a:ext cx="8302625" cy="1938992"/>
          </a:xfrm>
          <a:prstGeom prst="rect">
            <a:avLst/>
          </a:prstGeom>
          <a:noFill/>
        </p:spPr>
        <p:txBody>
          <a:bodyPr wrap="square" rtlCol="0">
            <a:spAutoFit/>
          </a:bodyPr>
          <a:lstStyle/>
          <a:p>
            <a:r>
              <a:rPr lang="en-US" sz="4000" dirty="0" smtClean="0">
                <a:latin typeface="Gill Sans Ultra Bold Condensed" pitchFamily="34" charset="0"/>
              </a:rPr>
              <a:t>2.  Sexual Identity – Helping kids 	think about the forces that 	share their sexuality.</a:t>
            </a:r>
            <a:endParaRPr lang="en-US" sz="4000" dirty="0">
              <a:latin typeface="Gill Sans Ultra Bold Condensed" pitchFamily="34" charset="0"/>
            </a:endParaRPr>
          </a:p>
        </p:txBody>
      </p:sp>
    </p:spTree>
    <p:extLst>
      <p:ext uri="{BB962C8B-B14F-4D97-AF65-F5344CB8AC3E}">
        <p14:creationId xmlns:p14="http://schemas.microsoft.com/office/powerpoint/2010/main" xmlns="" val="2253869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374" y="4038599"/>
            <a:ext cx="8302625" cy="1938992"/>
          </a:xfrm>
          <a:prstGeom prst="rect">
            <a:avLst/>
          </a:prstGeom>
          <a:noFill/>
        </p:spPr>
        <p:txBody>
          <a:bodyPr wrap="square" rtlCol="0">
            <a:spAutoFit/>
          </a:bodyPr>
          <a:lstStyle/>
          <a:p>
            <a:r>
              <a:rPr lang="en-US" sz="4000" dirty="0" smtClean="0">
                <a:latin typeface="Gill Sans Ultra Bold Condensed" pitchFamily="34" charset="0"/>
              </a:rPr>
              <a:t>7. Do-Overs – Helping kids 	experience mercy, repentance, 	forgiveness, and restoration.</a:t>
            </a:r>
            <a:endParaRPr lang="en-US" sz="4000" dirty="0">
              <a:latin typeface="Gill Sans Ultra Bold Condensed" pitchFamily="34" charset="0"/>
            </a:endParaRPr>
          </a:p>
        </p:txBody>
      </p:sp>
      <p:sp>
        <p:nvSpPr>
          <p:cNvPr id="2" name="AutoShape 2" descr="http://www.youthworkinternational.com/custom/Article%20images/gs-cover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youthworkinternational.com/custom/Article%20images/gs-cover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33400" y="2438400"/>
            <a:ext cx="8302625" cy="1323439"/>
          </a:xfrm>
          <a:prstGeom prst="rect">
            <a:avLst/>
          </a:prstGeom>
          <a:noFill/>
        </p:spPr>
        <p:txBody>
          <a:bodyPr wrap="square" rtlCol="0">
            <a:spAutoFit/>
          </a:bodyPr>
          <a:lstStyle/>
          <a:p>
            <a:r>
              <a:rPr lang="en-US" sz="4000" dirty="0" smtClean="0">
                <a:latin typeface="Gill Sans Ultra Bold Condensed" pitchFamily="34" charset="0"/>
              </a:rPr>
              <a:t>6. Responsibility – helping kids take 	sexual responsibility.</a:t>
            </a:r>
            <a:endParaRPr lang="en-US" sz="4000" dirty="0">
              <a:latin typeface="Gill Sans Ultra Bold Condensed" pitchFamily="34" charset="0"/>
            </a:endParaRPr>
          </a:p>
        </p:txBody>
      </p:sp>
      <p:sp>
        <p:nvSpPr>
          <p:cNvPr id="10" name="TextBox 9"/>
          <p:cNvSpPr txBox="1"/>
          <p:nvPr/>
        </p:nvSpPr>
        <p:spPr>
          <a:xfrm>
            <a:off x="228600" y="609600"/>
            <a:ext cx="8302625" cy="1323439"/>
          </a:xfrm>
          <a:prstGeom prst="rect">
            <a:avLst/>
          </a:prstGeom>
          <a:noFill/>
        </p:spPr>
        <p:txBody>
          <a:bodyPr wrap="square" rtlCol="0">
            <a:spAutoFit/>
          </a:bodyPr>
          <a:lstStyle/>
          <a:p>
            <a:r>
              <a:rPr lang="en-US" sz="4000" dirty="0" smtClean="0">
                <a:latin typeface="Gill Sans Ultra Bold Condensed" pitchFamily="34" charset="0"/>
              </a:rPr>
              <a:t>5. Boundaries – helping kids decide 	what to do with their sexuality.</a:t>
            </a:r>
            <a:endParaRPr lang="en-US" sz="4000" dirty="0">
              <a:latin typeface="Gill Sans Ultra Bold Condensed" pitchFamily="34" charset="0"/>
            </a:endParaRPr>
          </a:p>
        </p:txBody>
      </p:sp>
    </p:spTree>
    <p:extLst>
      <p:ext uri="{BB962C8B-B14F-4D97-AF65-F5344CB8AC3E}">
        <p14:creationId xmlns:p14="http://schemas.microsoft.com/office/powerpoint/2010/main" xmlns="" val="970370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Develop a Plan</a:t>
            </a:r>
          </a:p>
        </p:txBody>
      </p:sp>
      <p:sp>
        <p:nvSpPr>
          <p:cNvPr id="20482" name="Content Placeholder 2"/>
          <p:cNvSpPr>
            <a:spLocks noGrp="1"/>
          </p:cNvSpPr>
          <p:nvPr>
            <p:ph idx="1"/>
          </p:nvPr>
        </p:nvSpPr>
        <p:spPr/>
        <p:txBody>
          <a:bodyPr>
            <a:normAutofit lnSpcReduction="10000"/>
          </a:bodyPr>
          <a:lstStyle/>
          <a:p>
            <a:pPr eaLnBrk="1" hangingPunct="1"/>
            <a:r>
              <a:rPr lang="en-US" dirty="0" smtClean="0"/>
              <a:t>Decide on a resource/resources. Involve others.</a:t>
            </a:r>
          </a:p>
          <a:p>
            <a:r>
              <a:rPr lang="en-US" dirty="0" smtClean="0"/>
              <a:t>Use your </a:t>
            </a:r>
            <a:r>
              <a:rPr lang="en-US" dirty="0" smtClean="0"/>
              <a:t>school</a:t>
            </a:r>
            <a:r>
              <a:rPr lang="ja-JP" altLang="en-US" smtClean="0"/>
              <a:t>’</a:t>
            </a:r>
            <a:r>
              <a:rPr lang="en-US" altLang="ja-JP" dirty="0" smtClean="0"/>
              <a:t>s decision-making process. Avoid surprising people.</a:t>
            </a:r>
          </a:p>
          <a:p>
            <a:pPr eaLnBrk="1" hangingPunct="1"/>
            <a:r>
              <a:rPr lang="en-US" dirty="0" smtClean="0"/>
              <a:t>Recruit leadership carefully/prayerfully.</a:t>
            </a:r>
          </a:p>
          <a:p>
            <a:pPr eaLnBrk="1" hangingPunct="1"/>
            <a:r>
              <a:rPr lang="en-US" dirty="0" smtClean="0"/>
              <a:t>Provide training.</a:t>
            </a:r>
          </a:p>
          <a:p>
            <a:pPr eaLnBrk="1" hangingPunct="1"/>
            <a:r>
              <a:rPr lang="en-US" dirty="0" smtClean="0"/>
              <a:t>Communicate with the whole </a:t>
            </a:r>
            <a:r>
              <a:rPr lang="en-US" dirty="0" smtClean="0"/>
              <a:t>students</a:t>
            </a:r>
            <a:r>
              <a:rPr lang="en-US" dirty="0" smtClean="0"/>
              <a:t>.</a:t>
            </a:r>
            <a:endParaRPr lang="en-US" dirty="0" smtClean="0"/>
          </a:p>
          <a:p>
            <a:pPr eaLnBrk="1" hangingPunct="1"/>
            <a:r>
              <a:rPr lang="en-US" dirty="0" smtClean="0"/>
              <a:t>Develop a support system.</a:t>
            </a:r>
          </a:p>
          <a:p>
            <a:pPr eaLnBrk="1" hangingPunct="1"/>
            <a:r>
              <a:rPr lang="en-US" dirty="0" smtClean="0"/>
              <a:t>Meet with parents.</a:t>
            </a:r>
          </a:p>
          <a:p>
            <a:pPr eaLnBrk="1" hangingPunct="1"/>
            <a:r>
              <a:rPr lang="en-US" dirty="0" smtClean="0"/>
              <a:t>Use material appropriately.</a:t>
            </a:r>
          </a:p>
          <a:p>
            <a:pPr eaLnBrk="1" hangingPunct="1"/>
            <a:endParaRPr lang="en-US" dirty="0" smtClean="0"/>
          </a:p>
        </p:txBody>
      </p:sp>
      <p:sp>
        <p:nvSpPr>
          <p:cNvPr id="2048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9F3FEB7-8F95-4A72-8B95-C2F1803E5EBA}" type="slidenum">
              <a:rPr lang="en-US" sz="900">
                <a:solidFill>
                  <a:schemeClr val="bg1"/>
                </a:solidFill>
              </a:rPr>
              <a:pPr/>
              <a:t>27</a:t>
            </a:fld>
            <a:endParaRPr lang="en-US" sz="900">
              <a:solidFill>
                <a:schemeClr val="bg1"/>
              </a:solidFill>
            </a:endParaRPr>
          </a:p>
        </p:txBody>
      </p:sp>
    </p:spTree>
    <p:extLst>
      <p:ext uri="{BB962C8B-B14F-4D97-AF65-F5344CB8AC3E}">
        <p14:creationId xmlns:p14="http://schemas.microsoft.com/office/powerpoint/2010/main" xmlns="" val="1861436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800" decel="100000"/>
                                        <p:tgtEl>
                                          <p:spTgt spid="20482">
                                            <p:txEl>
                                              <p:pRg st="0" end="0"/>
                                            </p:txEl>
                                          </p:spTgt>
                                        </p:tgtEl>
                                      </p:cBhvr>
                                    </p:animEffect>
                                    <p:anim calcmode="lin" valueType="num">
                                      <p:cBhvr>
                                        <p:cTn id="8" dur="800" decel="100000" fill="hold"/>
                                        <p:tgtEl>
                                          <p:spTgt spid="2048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48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48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0482">
                                            <p:txEl>
                                              <p:pRg st="1" end="1"/>
                                            </p:txEl>
                                          </p:spTgt>
                                        </p:tgtEl>
                                        <p:attrNameLst>
                                          <p:attrName>style.visibility</p:attrName>
                                        </p:attrNameLst>
                                      </p:cBhvr>
                                      <p:to>
                                        <p:strVal val="visible"/>
                                      </p:to>
                                    </p:set>
                                    <p:animEffect transition="in" filter="fade">
                                      <p:cBhvr>
                                        <p:cTn id="17" dur="800" decel="100000"/>
                                        <p:tgtEl>
                                          <p:spTgt spid="20482">
                                            <p:txEl>
                                              <p:pRg st="1" end="1"/>
                                            </p:txEl>
                                          </p:spTgt>
                                        </p:tgtEl>
                                      </p:cBhvr>
                                    </p:animEffect>
                                    <p:anim calcmode="lin" valueType="num">
                                      <p:cBhvr>
                                        <p:cTn id="18" dur="800" decel="100000" fill="hold"/>
                                        <p:tgtEl>
                                          <p:spTgt spid="20482">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0482">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0482">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482">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48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0482">
                                            <p:txEl>
                                              <p:pRg st="2" end="2"/>
                                            </p:txEl>
                                          </p:spTgt>
                                        </p:tgtEl>
                                        <p:attrNameLst>
                                          <p:attrName>style.visibility</p:attrName>
                                        </p:attrNameLst>
                                      </p:cBhvr>
                                      <p:to>
                                        <p:strVal val="visible"/>
                                      </p:to>
                                    </p:set>
                                    <p:animEffect transition="in" filter="fade">
                                      <p:cBhvr>
                                        <p:cTn id="27" dur="800" decel="100000"/>
                                        <p:tgtEl>
                                          <p:spTgt spid="20482">
                                            <p:txEl>
                                              <p:pRg st="2" end="2"/>
                                            </p:txEl>
                                          </p:spTgt>
                                        </p:tgtEl>
                                      </p:cBhvr>
                                    </p:animEffect>
                                    <p:anim calcmode="lin" valueType="num">
                                      <p:cBhvr>
                                        <p:cTn id="28" dur="800" decel="100000" fill="hold"/>
                                        <p:tgtEl>
                                          <p:spTgt spid="20482">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482">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482">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482">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48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482">
                                            <p:txEl>
                                              <p:pRg st="3" end="3"/>
                                            </p:txEl>
                                          </p:spTgt>
                                        </p:tgtEl>
                                        <p:attrNameLst>
                                          <p:attrName>style.visibility</p:attrName>
                                        </p:attrNameLst>
                                      </p:cBhvr>
                                      <p:to>
                                        <p:strVal val="visible"/>
                                      </p:to>
                                    </p:set>
                                    <p:animEffect transition="in" filter="fade">
                                      <p:cBhvr>
                                        <p:cTn id="37" dur="800" decel="100000"/>
                                        <p:tgtEl>
                                          <p:spTgt spid="20482">
                                            <p:txEl>
                                              <p:pRg st="3" end="3"/>
                                            </p:txEl>
                                          </p:spTgt>
                                        </p:tgtEl>
                                      </p:cBhvr>
                                    </p:animEffect>
                                    <p:anim calcmode="lin" valueType="num">
                                      <p:cBhvr>
                                        <p:cTn id="38" dur="800" decel="100000" fill="hold"/>
                                        <p:tgtEl>
                                          <p:spTgt spid="20482">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0482">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0482">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482">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48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0482">
                                            <p:txEl>
                                              <p:pRg st="4" end="4"/>
                                            </p:txEl>
                                          </p:spTgt>
                                        </p:tgtEl>
                                        <p:attrNameLst>
                                          <p:attrName>style.visibility</p:attrName>
                                        </p:attrNameLst>
                                      </p:cBhvr>
                                      <p:to>
                                        <p:strVal val="visible"/>
                                      </p:to>
                                    </p:set>
                                    <p:animEffect transition="in" filter="fade">
                                      <p:cBhvr>
                                        <p:cTn id="47" dur="800" decel="100000"/>
                                        <p:tgtEl>
                                          <p:spTgt spid="20482">
                                            <p:txEl>
                                              <p:pRg st="4" end="4"/>
                                            </p:txEl>
                                          </p:spTgt>
                                        </p:tgtEl>
                                      </p:cBhvr>
                                    </p:animEffect>
                                    <p:anim calcmode="lin" valueType="num">
                                      <p:cBhvr>
                                        <p:cTn id="48" dur="800" decel="100000" fill="hold"/>
                                        <p:tgtEl>
                                          <p:spTgt spid="20482">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0482">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0482">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482">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48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20482">
                                            <p:txEl>
                                              <p:pRg st="5" end="5"/>
                                            </p:txEl>
                                          </p:spTgt>
                                        </p:tgtEl>
                                        <p:attrNameLst>
                                          <p:attrName>style.visibility</p:attrName>
                                        </p:attrNameLst>
                                      </p:cBhvr>
                                      <p:to>
                                        <p:strVal val="visible"/>
                                      </p:to>
                                    </p:set>
                                    <p:animEffect transition="in" filter="fade">
                                      <p:cBhvr>
                                        <p:cTn id="57" dur="800" decel="100000"/>
                                        <p:tgtEl>
                                          <p:spTgt spid="20482">
                                            <p:txEl>
                                              <p:pRg st="5" end="5"/>
                                            </p:txEl>
                                          </p:spTgt>
                                        </p:tgtEl>
                                      </p:cBhvr>
                                    </p:animEffect>
                                    <p:anim calcmode="lin" valueType="num">
                                      <p:cBhvr>
                                        <p:cTn id="58" dur="800" decel="100000" fill="hold"/>
                                        <p:tgtEl>
                                          <p:spTgt spid="20482">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0482">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0482">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0482">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0482">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20482">
                                            <p:txEl>
                                              <p:pRg st="6" end="6"/>
                                            </p:txEl>
                                          </p:spTgt>
                                        </p:tgtEl>
                                        <p:attrNameLst>
                                          <p:attrName>style.visibility</p:attrName>
                                        </p:attrNameLst>
                                      </p:cBhvr>
                                      <p:to>
                                        <p:strVal val="visible"/>
                                      </p:to>
                                    </p:set>
                                    <p:animEffect transition="in" filter="fade">
                                      <p:cBhvr>
                                        <p:cTn id="67" dur="800" decel="100000"/>
                                        <p:tgtEl>
                                          <p:spTgt spid="20482">
                                            <p:txEl>
                                              <p:pRg st="6" end="6"/>
                                            </p:txEl>
                                          </p:spTgt>
                                        </p:tgtEl>
                                      </p:cBhvr>
                                    </p:animEffect>
                                    <p:anim calcmode="lin" valueType="num">
                                      <p:cBhvr>
                                        <p:cTn id="68" dur="800" decel="100000" fill="hold"/>
                                        <p:tgtEl>
                                          <p:spTgt spid="20482">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20482">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20482">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0482">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0482">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20482">
                                            <p:txEl>
                                              <p:pRg st="7" end="7"/>
                                            </p:txEl>
                                          </p:spTgt>
                                        </p:tgtEl>
                                        <p:attrNameLst>
                                          <p:attrName>style.visibility</p:attrName>
                                        </p:attrNameLst>
                                      </p:cBhvr>
                                      <p:to>
                                        <p:strVal val="visible"/>
                                      </p:to>
                                    </p:set>
                                    <p:animEffect transition="in" filter="fade">
                                      <p:cBhvr>
                                        <p:cTn id="77" dur="800" decel="100000"/>
                                        <p:tgtEl>
                                          <p:spTgt spid="20482">
                                            <p:txEl>
                                              <p:pRg st="7" end="7"/>
                                            </p:txEl>
                                          </p:spTgt>
                                        </p:tgtEl>
                                      </p:cBhvr>
                                    </p:animEffect>
                                    <p:anim calcmode="lin" valueType="num">
                                      <p:cBhvr>
                                        <p:cTn id="78" dur="800" decel="100000" fill="hold"/>
                                        <p:tgtEl>
                                          <p:spTgt spid="20482">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20482">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20482">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0482">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0482">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derstanding Homosexuality"/>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710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2" name="Picture 8" descr="Image result for PREACHING IN ADABRAKA METHODIST"/>
          <p:cNvPicPr>
            <a:picLocks noChangeAspect="1" noChangeArrowheads="1"/>
          </p:cNvPicPr>
          <p:nvPr/>
        </p:nvPicPr>
        <p:blipFill>
          <a:blip r:embed="rId3"/>
          <a:srcRect/>
          <a:stretch>
            <a:fillRect/>
          </a:stretch>
        </p:blipFill>
        <p:spPr bwMode="auto">
          <a:xfrm>
            <a:off x="762000" y="990600"/>
            <a:ext cx="7620000" cy="5334000"/>
          </a:xfrm>
          <a:prstGeom prst="rect">
            <a:avLst/>
          </a:prstGeom>
          <a:ln>
            <a:noFill/>
          </a:ln>
          <a:effectLst>
            <a:softEdge rad="112500"/>
          </a:effectLst>
        </p:spPr>
      </p:pic>
      <p:sp>
        <p:nvSpPr>
          <p:cNvPr id="10" name="Rectangle 9"/>
          <p:cNvSpPr/>
          <p:nvPr/>
        </p:nvSpPr>
        <p:spPr>
          <a:xfrm>
            <a:off x="304800" y="152400"/>
            <a:ext cx="6943376" cy="923330"/>
          </a:xfrm>
          <a:prstGeom prst="rect">
            <a:avLst/>
          </a:prstGeom>
          <a:noFill/>
        </p:spPr>
        <p:txBody>
          <a:bodyPr wrap="none" lIns="91440" tIns="45720" rIns="91440" bIns="45720">
            <a:spAutoFit/>
          </a:bodyPr>
          <a:lstStyle/>
          <a:p>
            <a:pPr algn="ctr"/>
            <a:r>
              <a:rPr lang="en-US" sz="5400" b="1" i="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PREACH IT PREACHER!!</a:t>
            </a:r>
            <a:endParaRPr lang="en-US" sz="5400" b="1" i="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derstanding Homosexuality"/>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710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Related image"/>
          <p:cNvPicPr>
            <a:picLocks noChangeAspect="1" noChangeArrowheads="1"/>
          </p:cNvPicPr>
          <p:nvPr/>
        </p:nvPicPr>
        <p:blipFill>
          <a:blip r:embed="rId3"/>
          <a:srcRect/>
          <a:stretch>
            <a:fillRect/>
          </a:stretch>
        </p:blipFill>
        <p:spPr bwMode="auto">
          <a:xfrm>
            <a:off x="685800" y="1355035"/>
            <a:ext cx="8001000" cy="5198165"/>
          </a:xfrm>
          <a:prstGeom prst="rect">
            <a:avLst/>
          </a:prstGeom>
          <a:ln>
            <a:noFill/>
          </a:ln>
          <a:effectLst>
            <a:softEdge rad="112500"/>
          </a:effectLst>
        </p:spPr>
      </p:pic>
      <p:sp>
        <p:nvSpPr>
          <p:cNvPr id="9" name="Rectangle 8"/>
          <p:cNvSpPr/>
          <p:nvPr/>
        </p:nvSpPr>
        <p:spPr>
          <a:xfrm>
            <a:off x="1752600" y="152400"/>
            <a:ext cx="6100516" cy="1169551"/>
          </a:xfrm>
          <a:prstGeom prst="rect">
            <a:avLst/>
          </a:prstGeom>
          <a:noFill/>
        </p:spPr>
        <p:txBody>
          <a:bodyPr wrap="none" lIns="91440" tIns="45720" rIns="91440" bIns="45720">
            <a:spAutoFit/>
          </a:bodyPr>
          <a:lstStyle/>
          <a:p>
            <a:pPr algn="ctr"/>
            <a:r>
              <a:rPr lang="en-US" sz="7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PARENTAL ROLE</a:t>
            </a:r>
            <a:endParaRPr lang="en-US" sz="7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smtClean="0"/>
              <a:t>Romans 1:26-28 </a:t>
            </a:r>
            <a:br>
              <a:rPr lang="en-US" sz="5000" dirty="0" smtClean="0"/>
            </a:br>
            <a:endParaRPr lang="en-US" sz="5000" dirty="0"/>
          </a:p>
        </p:txBody>
      </p:sp>
      <p:sp>
        <p:nvSpPr>
          <p:cNvPr id="3" name="Content Placeholder 2"/>
          <p:cNvSpPr>
            <a:spLocks noGrp="1"/>
          </p:cNvSpPr>
          <p:nvPr>
            <p:ph idx="1"/>
          </p:nvPr>
        </p:nvSpPr>
        <p:spPr>
          <a:xfrm>
            <a:off x="304800" y="1600200"/>
            <a:ext cx="8382000" cy="5105400"/>
          </a:xfrm>
        </p:spPr>
        <p:txBody>
          <a:bodyPr>
            <a:normAutofit fontScale="77500" lnSpcReduction="20000"/>
          </a:bodyPr>
          <a:lstStyle/>
          <a:p>
            <a:pPr algn="just"/>
            <a:r>
              <a:rPr lang="en-US" b="1" baseline="30000" dirty="0" smtClean="0"/>
              <a:t>26 </a:t>
            </a:r>
            <a:r>
              <a:rPr lang="en-US" dirty="0" smtClean="0"/>
              <a:t>That is why God abandoned them to their shameful desires. Even the women turned against the natural way to have sex and instead indulged in sex with each other. </a:t>
            </a:r>
          </a:p>
          <a:p>
            <a:pPr algn="just"/>
            <a:endParaRPr lang="en-US" b="1" baseline="30000" dirty="0" smtClean="0"/>
          </a:p>
          <a:p>
            <a:pPr algn="just"/>
            <a:endParaRPr lang="en-US" b="1" baseline="30000" dirty="0" smtClean="0"/>
          </a:p>
          <a:p>
            <a:pPr algn="just"/>
            <a:r>
              <a:rPr lang="en-US" b="1" baseline="30000" dirty="0" smtClean="0"/>
              <a:t>27 </a:t>
            </a:r>
            <a:r>
              <a:rPr lang="en-US" dirty="0" smtClean="0"/>
              <a:t>And the men, instead of having normal sexual relations with women, burned with lust for each other. Men did shameful things with other men, and as a result of this sin, they suffered within themselves the penalty they deserved.</a:t>
            </a:r>
          </a:p>
          <a:p>
            <a:pPr algn="just"/>
            <a:endParaRPr lang="en-US" dirty="0" smtClean="0"/>
          </a:p>
          <a:p>
            <a:pPr algn="just"/>
            <a:endParaRPr lang="en-US" dirty="0" smtClean="0"/>
          </a:p>
          <a:p>
            <a:pPr algn="just"/>
            <a:r>
              <a:rPr lang="en-US" b="1" baseline="30000" dirty="0" smtClean="0"/>
              <a:t>28 </a:t>
            </a:r>
            <a:r>
              <a:rPr lang="en-US" dirty="0" smtClean="0"/>
              <a:t>Since they thought it foolish to acknowledge God, he abandoned them to their foolish thinking and let them do things that should never be done.</a:t>
            </a:r>
          </a:p>
          <a:p>
            <a:pPr algn="just"/>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endParaRPr lang="en-US" dirty="0" smtClean="0">
              <a:latin typeface="Comic Sans MS" pitchFamily="66" charset="0"/>
            </a:endParaRPr>
          </a:p>
          <a:p>
            <a:pPr>
              <a:buFont typeface="Wingdings" pitchFamily="2" charset="2"/>
              <a:buChar char="Ø"/>
            </a:pPr>
            <a:r>
              <a:rPr lang="en-US" dirty="0" smtClean="0">
                <a:latin typeface="Comic Sans MS" pitchFamily="66" charset="0"/>
              </a:rPr>
              <a:t>Parents </a:t>
            </a:r>
            <a:r>
              <a:rPr lang="en-US" dirty="0" smtClean="0">
                <a:latin typeface="Comic Sans MS" pitchFamily="66" charset="0"/>
              </a:rPr>
              <a:t>are primary sexuality educator from </a:t>
            </a:r>
            <a:r>
              <a:rPr lang="en-US" dirty="0" smtClean="0">
                <a:latin typeface="Comic Sans MS" pitchFamily="66" charset="0"/>
              </a:rPr>
              <a:t>birth</a:t>
            </a:r>
          </a:p>
          <a:p>
            <a:pPr>
              <a:buFont typeface="Wingdings" pitchFamily="2" charset="2"/>
              <a:buChar char="Ø"/>
            </a:pPr>
            <a:endParaRPr lang="en-US" dirty="0" smtClean="0">
              <a:latin typeface="Comic Sans MS" pitchFamily="66" charset="0"/>
            </a:endParaRPr>
          </a:p>
          <a:p>
            <a:pPr>
              <a:buFont typeface="Wingdings" pitchFamily="2" charset="2"/>
              <a:buChar char="Ø"/>
            </a:pPr>
            <a:r>
              <a:rPr lang="en-US" dirty="0" smtClean="0">
                <a:latin typeface="Comic Sans MS" pitchFamily="66" charset="0"/>
              </a:rPr>
              <a:t>Parents are most </a:t>
            </a:r>
            <a:r>
              <a:rPr lang="en-US" dirty="0" smtClean="0">
                <a:latin typeface="Comic Sans MS" pitchFamily="66" charset="0"/>
              </a:rPr>
              <a:t>influential</a:t>
            </a:r>
          </a:p>
          <a:p>
            <a:pPr>
              <a:buFont typeface="Wingdings" pitchFamily="2" charset="2"/>
              <a:buChar char="Ø"/>
            </a:pPr>
            <a:endParaRPr lang="en-US" dirty="0" smtClean="0">
              <a:latin typeface="Comic Sans MS" pitchFamily="66" charset="0"/>
            </a:endParaRPr>
          </a:p>
          <a:p>
            <a:pPr>
              <a:buFont typeface="Wingdings" pitchFamily="2" charset="2"/>
              <a:buChar char="Ø"/>
            </a:pPr>
            <a:r>
              <a:rPr lang="en-US" dirty="0" smtClean="0">
                <a:latin typeface="Comic Sans MS" pitchFamily="66" charset="0"/>
              </a:rPr>
              <a:t>Working in partnership with the church</a:t>
            </a:r>
          </a:p>
          <a:p>
            <a:pPr marL="0" indent="0">
              <a:buNone/>
            </a:pPr>
            <a:endParaRPr lang="en-US" dirty="0">
              <a:latin typeface="Comic Sans MS" pitchFamily="66" charset="0"/>
            </a:endParaRPr>
          </a:p>
        </p:txBody>
      </p:sp>
      <p:sp>
        <p:nvSpPr>
          <p:cNvPr id="4" name="Title 3"/>
          <p:cNvSpPr>
            <a:spLocks noGrp="1"/>
          </p:cNvSpPr>
          <p:nvPr>
            <p:ph type="title"/>
          </p:nvPr>
        </p:nvSpPr>
        <p:spPr/>
        <p:txBody>
          <a:bodyPr/>
          <a:lstStyle/>
          <a:p>
            <a:r>
              <a:rPr lang="en-US" dirty="0" smtClean="0"/>
              <a:t>WHY PARENTS ROLE?</a:t>
            </a:r>
            <a:endParaRPr lang="en-US" dirty="0"/>
          </a:p>
        </p:txBody>
      </p:sp>
    </p:spTree>
    <p:extLst>
      <p:ext uri="{BB962C8B-B14F-4D97-AF65-F5344CB8AC3E}">
        <p14:creationId xmlns:p14="http://schemas.microsoft.com/office/powerpoint/2010/main" xmlns="" val="247650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04800" y="457200"/>
            <a:ext cx="8382000" cy="6096000"/>
          </a:xfrm>
        </p:spPr>
        <p:txBody>
          <a:bodyPr>
            <a:normAutofit/>
          </a:bodyPr>
          <a:lstStyle/>
          <a:p>
            <a:pPr eaLnBrk="1" hangingPunct="1"/>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Focus is theological:</a:t>
            </a:r>
          </a:p>
          <a:p>
            <a:pPr lvl="1"/>
            <a:r>
              <a:rPr lang="en-US" dirty="0" smtClean="0"/>
              <a:t>Our sexuality is part of God</a:t>
            </a:r>
            <a:r>
              <a:rPr lang="ja-JP" altLang="en-US" smtClean="0"/>
              <a:t>’</a:t>
            </a:r>
            <a:r>
              <a:rPr lang="en-US" altLang="ja-JP" dirty="0" smtClean="0"/>
              <a:t>s good creation as </a:t>
            </a:r>
            <a:r>
              <a:rPr lang="en-US" altLang="ja-JP" dirty="0" smtClean="0"/>
              <a:t>we are - </a:t>
            </a:r>
            <a:r>
              <a:rPr lang="en-US" altLang="ja-JP" dirty="0" smtClean="0"/>
              <a:t>created in God</a:t>
            </a:r>
            <a:r>
              <a:rPr lang="ja-JP" altLang="en-US" smtClean="0"/>
              <a:t>’</a:t>
            </a:r>
            <a:r>
              <a:rPr lang="en-US" altLang="ja-JP" dirty="0" smtClean="0"/>
              <a:t>s image – for relationship within the wider community.</a:t>
            </a:r>
          </a:p>
          <a:p>
            <a:pPr eaLnBrk="1" hangingPunct="1"/>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Focus is biblical:</a:t>
            </a:r>
          </a:p>
          <a:p>
            <a:pPr lvl="1" eaLnBrk="1" hangingPunct="1"/>
            <a:r>
              <a:rPr lang="en-US" dirty="0" smtClean="0"/>
              <a:t>Connecting </a:t>
            </a:r>
            <a:r>
              <a:rPr lang="en-US" dirty="0" smtClean="0"/>
              <a:t>the children</a:t>
            </a:r>
            <a:r>
              <a:rPr lang="ja-JP" altLang="en-US" smtClean="0"/>
              <a:t>’</a:t>
            </a:r>
            <a:r>
              <a:rPr lang="en-US" altLang="ja-JP" dirty="0" smtClean="0"/>
              <a:t>s </a:t>
            </a:r>
            <a:endParaRPr lang="en-US" altLang="ja-JP" dirty="0" smtClean="0"/>
          </a:p>
          <a:p>
            <a:pPr lvl="1" eaLnBrk="1" hangingPunct="1"/>
            <a:r>
              <a:rPr lang="en-US" altLang="ja-JP" dirty="0" smtClean="0"/>
              <a:t>to </a:t>
            </a:r>
            <a:r>
              <a:rPr lang="en-US" altLang="ja-JP" dirty="0" smtClean="0"/>
              <a:t>the </a:t>
            </a:r>
            <a:r>
              <a:rPr lang="en-US" altLang="ja-JP" dirty="0" smtClean="0"/>
              <a:t>God</a:t>
            </a:r>
            <a:r>
              <a:rPr lang="ja-JP" altLang="en-US" smtClean="0"/>
              <a:t>’</a:t>
            </a:r>
            <a:r>
              <a:rPr lang="en-US" altLang="ja-JP" dirty="0" smtClean="0"/>
              <a:t>s story in relationship with humankind.</a:t>
            </a:r>
          </a:p>
          <a:p>
            <a:pPr eaLnBrk="1" hangingPunct="1"/>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Focus is educational:</a:t>
            </a:r>
          </a:p>
          <a:p>
            <a:pPr lvl="1" eaLnBrk="1" hangingPunct="1"/>
            <a:r>
              <a:rPr lang="en-US" dirty="0" smtClean="0"/>
              <a:t>Involves young people in specific learning activities for the purpose of understanding the physical, social, and emotional aspects of sexuality within a spiritual framework.</a:t>
            </a:r>
          </a:p>
        </p:txBody>
      </p:sp>
      <p:sp>
        <p:nvSpPr>
          <p:cNvPr id="2150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7F9742B-4885-4450-BA4C-A13309BC983C}" type="slidenum">
              <a:rPr lang="en-US" sz="900">
                <a:solidFill>
                  <a:schemeClr val="bg1"/>
                </a:solidFill>
              </a:rPr>
              <a:pPr/>
              <a:t>31</a:t>
            </a:fld>
            <a:endParaRPr lang="en-US" sz="900">
              <a:solidFill>
                <a:schemeClr val="bg1"/>
              </a:solidFill>
            </a:endParaRPr>
          </a:p>
        </p:txBody>
      </p:sp>
    </p:spTree>
    <p:extLst>
      <p:ext uri="{BB962C8B-B14F-4D97-AF65-F5344CB8AC3E}">
        <p14:creationId xmlns:p14="http://schemas.microsoft.com/office/powerpoint/2010/main" xmlns="" val="323327373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Scale>
                                      <p:cBhvr>
                                        <p:cTn id="7" dur="1000" decel="50000" fill="hold">
                                          <p:stCondLst>
                                            <p:cond delay="0"/>
                                          </p:stCondLst>
                                        </p:cTn>
                                        <p:tgtEl>
                                          <p:spTgt spid="2150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506">
                                            <p:txEl>
                                              <p:pRg st="0" end="0"/>
                                            </p:txEl>
                                          </p:spTgt>
                                        </p:tgtEl>
                                        <p:attrNameLst>
                                          <p:attrName>ppt_x</p:attrName>
                                          <p:attrName>ppt_y</p:attrName>
                                        </p:attrNameLst>
                                      </p:cBhvr>
                                    </p:animMotion>
                                    <p:animEffect transition="in" filter="fade">
                                      <p:cBhvr>
                                        <p:cTn id="9" dur="1000"/>
                                        <p:tgtEl>
                                          <p:spTgt spid="21506">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Scale>
                                      <p:cBhvr>
                                        <p:cTn id="12" dur="1000" decel="50000" fill="hold">
                                          <p:stCondLst>
                                            <p:cond delay="0"/>
                                          </p:stCondLst>
                                        </p:cTn>
                                        <p:tgtEl>
                                          <p:spTgt spid="2150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1506">
                                            <p:txEl>
                                              <p:pRg st="1" end="1"/>
                                            </p:txEl>
                                          </p:spTgt>
                                        </p:tgtEl>
                                        <p:attrNameLst>
                                          <p:attrName>ppt_x</p:attrName>
                                          <p:attrName>ppt_y</p:attrName>
                                        </p:attrNameLst>
                                      </p:cBhvr>
                                    </p:animMotion>
                                    <p:animEffect transition="in" filter="fade">
                                      <p:cBhvr>
                                        <p:cTn id="14" dur="1000"/>
                                        <p:tgtEl>
                                          <p:spTgt spid="2150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Scale>
                                      <p:cBhvr>
                                        <p:cTn id="19" dur="1000" decel="50000" fill="hold">
                                          <p:stCondLst>
                                            <p:cond delay="0"/>
                                          </p:stCondLst>
                                        </p:cTn>
                                        <p:tgtEl>
                                          <p:spTgt spid="2150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1506">
                                            <p:txEl>
                                              <p:pRg st="2" end="2"/>
                                            </p:txEl>
                                          </p:spTgt>
                                        </p:tgtEl>
                                        <p:attrNameLst>
                                          <p:attrName>ppt_x</p:attrName>
                                          <p:attrName>ppt_y</p:attrName>
                                        </p:attrNameLst>
                                      </p:cBhvr>
                                    </p:animMotion>
                                    <p:animEffect transition="in" filter="fade">
                                      <p:cBhvr>
                                        <p:cTn id="21" dur="1000"/>
                                        <p:tgtEl>
                                          <p:spTgt spid="21506">
                                            <p:txEl>
                                              <p:pRg st="2" end="2"/>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21506">
                                            <p:txEl>
                                              <p:pRg st="3" end="3"/>
                                            </p:txEl>
                                          </p:spTgt>
                                        </p:tgtEl>
                                        <p:attrNameLst>
                                          <p:attrName>style.visibility</p:attrName>
                                        </p:attrNameLst>
                                      </p:cBhvr>
                                      <p:to>
                                        <p:strVal val="visible"/>
                                      </p:to>
                                    </p:set>
                                    <p:animScale>
                                      <p:cBhvr>
                                        <p:cTn id="24" dur="1000" decel="50000" fill="hold">
                                          <p:stCondLst>
                                            <p:cond delay="0"/>
                                          </p:stCondLst>
                                        </p:cTn>
                                        <p:tgtEl>
                                          <p:spTgt spid="2150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1506">
                                            <p:txEl>
                                              <p:pRg st="3" end="3"/>
                                            </p:txEl>
                                          </p:spTgt>
                                        </p:tgtEl>
                                        <p:attrNameLst>
                                          <p:attrName>ppt_x</p:attrName>
                                          <p:attrName>ppt_y</p:attrName>
                                        </p:attrNameLst>
                                      </p:cBhvr>
                                    </p:animMotion>
                                    <p:animEffect transition="in" filter="fade">
                                      <p:cBhvr>
                                        <p:cTn id="26" dur="1000"/>
                                        <p:tgtEl>
                                          <p:spTgt spid="21506">
                                            <p:txEl>
                                              <p:pRg st="3" end="3"/>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21506">
                                            <p:txEl>
                                              <p:pRg st="4" end="4"/>
                                            </p:txEl>
                                          </p:spTgt>
                                        </p:tgtEl>
                                        <p:attrNameLst>
                                          <p:attrName>style.visibility</p:attrName>
                                        </p:attrNameLst>
                                      </p:cBhvr>
                                      <p:to>
                                        <p:strVal val="visible"/>
                                      </p:to>
                                    </p:set>
                                    <p:animScale>
                                      <p:cBhvr>
                                        <p:cTn id="29" dur="1000" decel="50000" fill="hold">
                                          <p:stCondLst>
                                            <p:cond delay="0"/>
                                          </p:stCondLst>
                                        </p:cTn>
                                        <p:tgtEl>
                                          <p:spTgt spid="2150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1506">
                                            <p:txEl>
                                              <p:pRg st="4" end="4"/>
                                            </p:txEl>
                                          </p:spTgt>
                                        </p:tgtEl>
                                        <p:attrNameLst>
                                          <p:attrName>ppt_x</p:attrName>
                                          <p:attrName>ppt_y</p:attrName>
                                        </p:attrNameLst>
                                      </p:cBhvr>
                                    </p:animMotion>
                                    <p:animEffect transition="in" filter="fade">
                                      <p:cBhvr>
                                        <p:cTn id="31" dur="1000"/>
                                        <p:tgtEl>
                                          <p:spTgt spid="21506">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21506">
                                            <p:txEl>
                                              <p:pRg st="5" end="5"/>
                                            </p:txEl>
                                          </p:spTgt>
                                        </p:tgtEl>
                                        <p:attrNameLst>
                                          <p:attrName>style.visibility</p:attrName>
                                        </p:attrNameLst>
                                      </p:cBhvr>
                                      <p:to>
                                        <p:strVal val="visible"/>
                                      </p:to>
                                    </p:set>
                                    <p:animScale>
                                      <p:cBhvr>
                                        <p:cTn id="36" dur="1000" decel="50000" fill="hold">
                                          <p:stCondLst>
                                            <p:cond delay="0"/>
                                          </p:stCondLst>
                                        </p:cTn>
                                        <p:tgtEl>
                                          <p:spTgt spid="2150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1506">
                                            <p:txEl>
                                              <p:pRg st="5" end="5"/>
                                            </p:txEl>
                                          </p:spTgt>
                                        </p:tgtEl>
                                        <p:attrNameLst>
                                          <p:attrName>ppt_x</p:attrName>
                                          <p:attrName>ppt_y</p:attrName>
                                        </p:attrNameLst>
                                      </p:cBhvr>
                                    </p:animMotion>
                                    <p:animEffect transition="in" filter="fade">
                                      <p:cBhvr>
                                        <p:cTn id="38" dur="1000"/>
                                        <p:tgtEl>
                                          <p:spTgt spid="21506">
                                            <p:txEl>
                                              <p:pRg st="5" end="5"/>
                                            </p:txEl>
                                          </p:spTgt>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21506">
                                            <p:txEl>
                                              <p:pRg st="6" end="6"/>
                                            </p:txEl>
                                          </p:spTgt>
                                        </p:tgtEl>
                                        <p:attrNameLst>
                                          <p:attrName>style.visibility</p:attrName>
                                        </p:attrNameLst>
                                      </p:cBhvr>
                                      <p:to>
                                        <p:strVal val="visible"/>
                                      </p:to>
                                    </p:set>
                                    <p:animScale>
                                      <p:cBhvr>
                                        <p:cTn id="41" dur="1000" decel="50000" fill="hold">
                                          <p:stCondLst>
                                            <p:cond delay="0"/>
                                          </p:stCondLst>
                                        </p:cTn>
                                        <p:tgtEl>
                                          <p:spTgt spid="2150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506">
                                            <p:txEl>
                                              <p:pRg st="6" end="6"/>
                                            </p:txEl>
                                          </p:spTgt>
                                        </p:tgtEl>
                                        <p:attrNameLst>
                                          <p:attrName>ppt_x</p:attrName>
                                          <p:attrName>ppt_y</p:attrName>
                                        </p:attrNameLst>
                                      </p:cBhvr>
                                    </p:animMotion>
                                    <p:animEffect transition="in" filter="fade">
                                      <p:cBhvr>
                                        <p:cTn id="43" dur="1000"/>
                                        <p:tgtEl>
                                          <p:spTgt spid="215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Understanding Homosexuality"/>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9154" name="AutoShape 2" descr="Image result for DELIVERANCE SERV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6" name="Picture 4" descr="Image result for DELIVERANCE SERVICE"/>
          <p:cNvPicPr>
            <a:picLocks noChangeAspect="1" noChangeArrowheads="1"/>
          </p:cNvPicPr>
          <p:nvPr/>
        </p:nvPicPr>
        <p:blipFill>
          <a:blip r:embed="rId3"/>
          <a:srcRect/>
          <a:stretch>
            <a:fillRect/>
          </a:stretch>
        </p:blipFill>
        <p:spPr bwMode="auto">
          <a:xfrm>
            <a:off x="304800" y="555978"/>
            <a:ext cx="8305799" cy="5844822"/>
          </a:xfrm>
          <a:prstGeom prst="rect">
            <a:avLst/>
          </a:prstGeom>
          <a:ln>
            <a:noFill/>
          </a:ln>
          <a:effectLst>
            <a:softEdge rad="112500"/>
          </a:effectLst>
        </p:spPr>
      </p:pic>
      <p:sp>
        <p:nvSpPr>
          <p:cNvPr id="8" name="Rectangle 7"/>
          <p:cNvSpPr/>
          <p:nvPr/>
        </p:nvSpPr>
        <p:spPr>
          <a:xfrm>
            <a:off x="609600" y="457200"/>
            <a:ext cx="431239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Deliverance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Understanding Homosexuality"/>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1676400" y="152400"/>
            <a:ext cx="6133154" cy="1323439"/>
          </a:xfrm>
          <a:prstGeom prst="rect">
            <a:avLst/>
          </a:prstGeom>
          <a:noFill/>
        </p:spPr>
        <p:txBody>
          <a:bodyPr wrap="none" lIns="91440" tIns="45720" rIns="91440" bIns="45720">
            <a:spAutoFit/>
          </a:bodyPr>
          <a:lstStyle/>
          <a:p>
            <a:pPr algn="ctr"/>
            <a:r>
              <a:rPr lang="en-U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THE CAUSES</a:t>
            </a:r>
            <a:endParaRPr lang="en-US"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Related image"/>
          <p:cNvPicPr>
            <a:picLocks noChangeAspect="1" noChangeArrowheads="1"/>
          </p:cNvPicPr>
          <p:nvPr/>
        </p:nvPicPr>
        <p:blipFill>
          <a:blip r:embed="rId2"/>
          <a:srcRect/>
          <a:stretch>
            <a:fillRect/>
          </a:stretch>
        </p:blipFill>
        <p:spPr bwMode="auto">
          <a:xfrm>
            <a:off x="0" y="-30163"/>
            <a:ext cx="9144000" cy="6888163"/>
          </a:xfrm>
          <a:prstGeom prst="rect">
            <a:avLst/>
          </a:prstGeom>
          <a:ln>
            <a:noFill/>
          </a:ln>
          <a:effectLst>
            <a:softEdge rad="112500"/>
          </a:effectLst>
        </p:spPr>
      </p:pic>
      <p:sp>
        <p:nvSpPr>
          <p:cNvPr id="5" name="Rectangle 4"/>
          <p:cNvSpPr/>
          <p:nvPr/>
        </p:nvSpPr>
        <p:spPr>
          <a:xfrm>
            <a:off x="762000" y="448270"/>
            <a:ext cx="2980303"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GENETICS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Image result for homosexuality in ghana schools"/>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Rectangle 4"/>
          <p:cNvSpPr/>
          <p:nvPr/>
        </p:nvSpPr>
        <p:spPr>
          <a:xfrm>
            <a:off x="0" y="228600"/>
            <a:ext cx="359624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EDUCATION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700" name="Picture 4" descr="Related image"/>
          <p:cNvPicPr>
            <a:picLocks noChangeAspect="1" noChangeArrowheads="1"/>
          </p:cNvPicPr>
          <p:nvPr/>
        </p:nvPicPr>
        <p:blipFill>
          <a:blip r:embed="rId2"/>
          <a:srcRect/>
          <a:stretch>
            <a:fillRect/>
          </a:stretch>
        </p:blipFill>
        <p:spPr bwMode="auto">
          <a:xfrm>
            <a:off x="-76800" y="0"/>
            <a:ext cx="9220800" cy="6858000"/>
          </a:xfrm>
          <a:prstGeom prst="rect">
            <a:avLst/>
          </a:prstGeom>
          <a:ln>
            <a:noFill/>
          </a:ln>
          <a:effectLst>
            <a:softEdge rad="112500"/>
          </a:effectLst>
        </p:spPr>
      </p:pic>
      <p:sp>
        <p:nvSpPr>
          <p:cNvPr id="6" name="Rectangle 5"/>
          <p:cNvSpPr/>
          <p:nvPr/>
        </p:nvSpPr>
        <p:spPr>
          <a:xfrm>
            <a:off x="228600" y="295870"/>
            <a:ext cx="4613892"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URBANIZATION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30724" name="AutoShape 4" descr="Image result for homosexuality in FAMIL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Image result for homosexuality in FAMILIES"/>
          <p:cNvPicPr>
            <a:picLocks noChangeAspect="1" noChangeArrowheads="1"/>
          </p:cNvPicPr>
          <p:nvPr/>
        </p:nvPicPr>
        <p:blipFill>
          <a:blip r:embed="rId2"/>
          <a:srcRect/>
          <a:stretch>
            <a:fillRect/>
          </a:stretch>
        </p:blipFill>
        <p:spPr bwMode="auto">
          <a:xfrm>
            <a:off x="0" y="0"/>
            <a:ext cx="9114630" cy="6858000"/>
          </a:xfrm>
          <a:prstGeom prst="rect">
            <a:avLst/>
          </a:prstGeom>
          <a:ln>
            <a:noFill/>
          </a:ln>
          <a:effectLst>
            <a:softEdge rad="112500"/>
          </a:effectLst>
        </p:spPr>
      </p:pic>
      <p:sp>
        <p:nvSpPr>
          <p:cNvPr id="7" name="Rectangle 6"/>
          <p:cNvSpPr/>
          <p:nvPr/>
        </p:nvSpPr>
        <p:spPr>
          <a:xfrm>
            <a:off x="228600" y="381000"/>
            <a:ext cx="5940537" cy="553998"/>
          </a:xfrm>
          <a:prstGeom prst="rect">
            <a:avLst/>
          </a:prstGeom>
          <a:noFill/>
        </p:spPr>
        <p:txBody>
          <a:bodyPr wrap="none" lIns="91440" tIns="45720" rIns="91440" bIns="45720">
            <a:spAutoFit/>
          </a:bodyPr>
          <a:lstStyle/>
          <a:p>
            <a:pPr algn="ctr"/>
            <a:r>
              <a:rPr lang="en-US" sz="3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FAMILY ORIENTATION/EXPECTATION</a:t>
            </a:r>
            <a:endParaRPr lang="en-US" sz="3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Image result for homosexuality in ghana CITIES"/>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266699" y="304800"/>
            <a:ext cx="5451301"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DEMONIC ATTACK</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502</Words>
  <Application>Microsoft Office PowerPoint</Application>
  <PresentationFormat>On-screen Show (4:3)</PresentationFormat>
  <Paragraphs>89</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Concourse</vt:lpstr>
      <vt:lpstr>Slide 1</vt:lpstr>
      <vt:lpstr>Slide 2</vt:lpstr>
      <vt:lpstr>Romans 1:26-28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1 Corinthians 6:9-11</vt:lpstr>
      <vt:lpstr>Slide 19</vt:lpstr>
      <vt:lpstr>Slide 20</vt:lpstr>
      <vt:lpstr>Slide 21</vt:lpstr>
      <vt:lpstr>Why its Difficult</vt:lpstr>
      <vt:lpstr>Addressing the Topic</vt:lpstr>
      <vt:lpstr>Slide 24</vt:lpstr>
      <vt:lpstr>Slide 25</vt:lpstr>
      <vt:lpstr>Slide 26</vt:lpstr>
      <vt:lpstr>Develop a Plan</vt:lpstr>
      <vt:lpstr>Slide 28</vt:lpstr>
      <vt:lpstr>Slide 29</vt:lpstr>
      <vt:lpstr>WHY PARENTS ROLE?</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Dominon001</dc:creator>
  <cp:lastModifiedBy>DOMINION</cp:lastModifiedBy>
  <cp:revision>38</cp:revision>
  <dcterms:created xsi:type="dcterms:W3CDTF">2006-08-16T00:00:00Z</dcterms:created>
  <dcterms:modified xsi:type="dcterms:W3CDTF">2018-08-03T16:20:25Z</dcterms:modified>
</cp:coreProperties>
</file>