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323" r:id="rId2"/>
    <p:sldId id="377" r:id="rId3"/>
    <p:sldId id="353" r:id="rId4"/>
    <p:sldId id="357" r:id="rId5"/>
    <p:sldId id="358" r:id="rId6"/>
    <p:sldId id="359" r:id="rId7"/>
    <p:sldId id="361" r:id="rId8"/>
    <p:sldId id="360" r:id="rId9"/>
    <p:sldId id="366" r:id="rId10"/>
    <p:sldId id="365" r:id="rId11"/>
    <p:sldId id="368" r:id="rId12"/>
    <p:sldId id="369" r:id="rId13"/>
    <p:sldId id="367" r:id="rId14"/>
    <p:sldId id="370" r:id="rId15"/>
    <p:sldId id="371" r:id="rId16"/>
    <p:sldId id="372" r:id="rId17"/>
    <p:sldId id="362" r:id="rId18"/>
    <p:sldId id="363" r:id="rId19"/>
    <p:sldId id="378" r:id="rId20"/>
    <p:sldId id="379" r:id="rId21"/>
    <p:sldId id="380" r:id="rId22"/>
    <p:sldId id="375" r:id="rId23"/>
    <p:sldId id="364" r:id="rId24"/>
    <p:sldId id="374" r:id="rId25"/>
    <p:sldId id="37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42"/>
    <p:restoredTop sz="95801"/>
  </p:normalViewPr>
  <p:slideViewPr>
    <p:cSldViewPr snapToGrid="0" snapToObjects="1">
      <p:cViewPr varScale="1">
        <p:scale>
          <a:sx n="73" d="100"/>
          <a:sy n="73" d="100"/>
        </p:scale>
        <p:origin x="53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36A49C-451C-EA4F-BAFA-9DE32A999F3E}" type="datetimeFigureOut">
              <a:rPr lang="en-US" smtClean="0"/>
              <a:t>11/1/2019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37FEDD-C5F8-3146-9C96-D6443424AE4A}" type="slidenum">
              <a:rPr lang="en-US" smtClean="0"/>
              <a:t>‹#›</a:t>
            </a:fld>
            <a:endParaRPr lang="en-US"/>
          </a:p>
        </p:txBody>
      </p:sp>
    </p:spTree>
    <p:extLst>
      <p:ext uri="{BB962C8B-B14F-4D97-AF65-F5344CB8AC3E}">
        <p14:creationId xmlns:p14="http://schemas.microsoft.com/office/powerpoint/2010/main" val="975237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0876CF89-2CC5-3943-B41E-1A0039514161}" type="datetimeFigureOut">
              <a:rPr lang="en-US" smtClean="0"/>
              <a:t>11/1/2019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DA7C7-1C26-EC44-9BEA-1095C1516F0B}" type="slidenum">
              <a:rPr lang="en-US" smtClean="0"/>
              <a:t>‹#›</a:t>
            </a:fld>
            <a:endParaRPr lang="en-US"/>
          </a:p>
        </p:txBody>
      </p:sp>
    </p:spTree>
    <p:extLst>
      <p:ext uri="{BB962C8B-B14F-4D97-AF65-F5344CB8AC3E}">
        <p14:creationId xmlns:p14="http://schemas.microsoft.com/office/powerpoint/2010/main" val="1629091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876CF89-2CC5-3943-B41E-1A0039514161}" type="datetimeFigureOut">
              <a:rPr lang="en-US" smtClean="0"/>
              <a:t>11/1/2019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DA7C7-1C26-EC44-9BEA-1095C1516F0B}" type="slidenum">
              <a:rPr lang="en-US" smtClean="0"/>
              <a:t>‹#›</a:t>
            </a:fld>
            <a:endParaRPr lang="en-US"/>
          </a:p>
        </p:txBody>
      </p:sp>
    </p:spTree>
    <p:extLst>
      <p:ext uri="{BB962C8B-B14F-4D97-AF65-F5344CB8AC3E}">
        <p14:creationId xmlns:p14="http://schemas.microsoft.com/office/powerpoint/2010/main" val="1370774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876CF89-2CC5-3943-B41E-1A0039514161}" type="datetimeFigureOut">
              <a:rPr lang="en-US" smtClean="0"/>
              <a:t>11/1/2019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DA7C7-1C26-EC44-9BEA-1095C1516F0B}" type="slidenum">
              <a:rPr lang="en-US" smtClean="0"/>
              <a:t>‹#›</a:t>
            </a:fld>
            <a:endParaRPr lang="en-US"/>
          </a:p>
        </p:txBody>
      </p:sp>
    </p:spTree>
    <p:extLst>
      <p:ext uri="{BB962C8B-B14F-4D97-AF65-F5344CB8AC3E}">
        <p14:creationId xmlns:p14="http://schemas.microsoft.com/office/powerpoint/2010/main" val="398305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50312" y="137786"/>
            <a:ext cx="11912252" cy="6613743"/>
          </a:xfrm>
        </p:spPr>
        <p:txBody>
          <a:bodyPr/>
          <a:lstStyle>
            <a:lvl1pPr>
              <a:buClr>
                <a:schemeClr val="accent1">
                  <a:lumMod val="75000"/>
                </a:schemeClr>
              </a:buClr>
              <a:defRPr sz="3500">
                <a:latin typeface="Helvetica Neue" panose="02000503000000020004" pitchFamily="2" charset="0"/>
                <a:ea typeface="Helvetica Neue" panose="02000503000000020004" pitchFamily="2" charset="0"/>
                <a:cs typeface="Helvetica Neue" panose="02000503000000020004" pitchFamily="2" charset="0"/>
              </a:defRPr>
            </a:lvl1pPr>
            <a:lvl2pPr marL="541800" indent="-336600">
              <a:buClr>
                <a:srgbClr val="FF0000"/>
              </a:buClr>
              <a:buFont typeface="Cambria" panose="02040503050406030204" pitchFamily="18" charset="0"/>
              <a:buChar char="⎻"/>
              <a:defRPr sz="3400">
                <a:latin typeface="Times New Roman" panose="02020603050405020304" pitchFamily="18" charset="0"/>
                <a:ea typeface="Times New Roman" panose="02020603050405020304" pitchFamily="18" charset="0"/>
                <a:cs typeface="Times New Roman" panose="02020603050405020304" pitchFamily="18" charset="0"/>
              </a:defRPr>
            </a:lvl2pPr>
            <a:lvl3pPr>
              <a:defRPr sz="3200">
                <a:latin typeface="Gandhi Serif" panose="02000000000000000000" pitchFamily="2" charset="77"/>
                <a:ea typeface="Gandhi Serif" panose="02000000000000000000" pitchFamily="2" charset="77"/>
                <a:cs typeface="Gandhi Serif" panose="02000000000000000000" pitchFamily="2" charset="77"/>
              </a:defRPr>
            </a:lvl3pPr>
            <a:lvl4pPr>
              <a:defRPr sz="3000">
                <a:latin typeface="Gandhi Serif" panose="02000000000000000000" pitchFamily="2" charset="77"/>
                <a:ea typeface="Gandhi Serif" panose="02000000000000000000" pitchFamily="2" charset="77"/>
                <a:cs typeface="Gandhi Serif" panose="02000000000000000000" pitchFamily="2" charset="77"/>
              </a:defRPr>
            </a:lvl4pPr>
            <a:lvl5pPr>
              <a:defRPr>
                <a:latin typeface="Gandhi Serif" panose="02000000000000000000" pitchFamily="2" charset="77"/>
                <a:ea typeface="Gandhi Serif" panose="02000000000000000000" pitchFamily="2" charset="77"/>
                <a:cs typeface="Gandhi Serif" panose="02000000000000000000"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873035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831850" y="3360828"/>
            <a:ext cx="10515600" cy="1500187"/>
          </a:xfrm>
        </p:spPr>
        <p:txBody>
          <a:bodyPr>
            <a:normAutofit/>
          </a:bodyPr>
          <a:lstStyle>
            <a:lvl1pPr marL="0" indent="0">
              <a:buNone/>
              <a:defRPr sz="4000" b="0" i="0">
                <a:solidFill>
                  <a:srgbClr val="C00000"/>
                </a:solidFill>
                <a:latin typeface="Avenir Light" panose="020B0402020203020204" pitchFamily="34" charset="77"/>
                <a:ea typeface="Avenir Light" panose="020B0402020203020204" pitchFamily="34" charset="77"/>
                <a:cs typeface="Avenir Light" panose="020B0402020203020204"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0" name="Title 9"/>
          <p:cNvSpPr>
            <a:spLocks noGrp="1"/>
          </p:cNvSpPr>
          <p:nvPr>
            <p:ph type="title" hasCustomPrompt="1"/>
          </p:nvPr>
        </p:nvSpPr>
        <p:spPr>
          <a:xfrm>
            <a:off x="831850" y="1344463"/>
            <a:ext cx="10515600" cy="2016365"/>
          </a:xfrm>
        </p:spPr>
        <p:txBody>
          <a:bodyPr anchor="b" anchorCtr="0">
            <a:noAutofit/>
          </a:bodyPr>
          <a:lstStyle>
            <a:lvl1pPr fontAlgn="b">
              <a:defRPr sz="5400" b="0" cap="none" spc="0">
                <a:ln>
                  <a:noFill/>
                </a:ln>
                <a:solidFill>
                  <a:srgbClr val="002060"/>
                </a:solidFill>
                <a:effectLst/>
                <a:latin typeface="Trajan Pro" panose="02020502050506020301" pitchFamily="18" charset="77"/>
                <a:ea typeface="Trajan Pro" panose="02020502050506020301" pitchFamily="18" charset="77"/>
                <a:cs typeface="Trajan Pro" panose="02020502050506020301" pitchFamily="18" charset="77"/>
              </a:defRPr>
            </a:lvl1pPr>
          </a:lstStyle>
          <a:p>
            <a:r>
              <a:rPr lang="en-US" dirty="0"/>
              <a:t>CLICK TO EDIT MASTER TITLE STYLE</a:t>
            </a:r>
          </a:p>
        </p:txBody>
      </p:sp>
      <p:sp>
        <p:nvSpPr>
          <p:cNvPr id="11" name="Date Placeholder 10"/>
          <p:cNvSpPr>
            <a:spLocks noGrp="1"/>
          </p:cNvSpPr>
          <p:nvPr>
            <p:ph type="dt" sz="half" idx="10"/>
          </p:nvPr>
        </p:nvSpPr>
        <p:spPr/>
        <p:txBody>
          <a:bodyPr/>
          <a:lstStyle/>
          <a:p>
            <a:fld id="{0876CF89-2CC5-3943-B41E-1A0039514161}" type="datetimeFigureOut">
              <a:rPr lang="en-US" smtClean="0"/>
              <a:t>11/1/2019</a:t>
            </a:fld>
            <a:endParaRPr lang="en-US"/>
          </a:p>
        </p:txBody>
      </p:sp>
      <p:sp>
        <p:nvSpPr>
          <p:cNvPr id="12" name="Footer Placeholder 11"/>
          <p:cNvSpPr>
            <a:spLocks noGrp="1"/>
          </p:cNvSpPr>
          <p:nvPr>
            <p:ph type="ftr" sz="quarter" idx="11"/>
          </p:nvPr>
        </p:nvSpPr>
        <p:spPr/>
        <p:txBody>
          <a:bodyPr/>
          <a:lstStyle/>
          <a:p>
            <a:endParaRPr lang="en-US"/>
          </a:p>
        </p:txBody>
      </p:sp>
      <p:sp>
        <p:nvSpPr>
          <p:cNvPr id="13" name="Slide Number Placeholder 12"/>
          <p:cNvSpPr>
            <a:spLocks noGrp="1"/>
          </p:cNvSpPr>
          <p:nvPr>
            <p:ph type="sldNum" sz="quarter" idx="12"/>
          </p:nvPr>
        </p:nvSpPr>
        <p:spPr/>
        <p:txBody>
          <a:bodyPr/>
          <a:lstStyle/>
          <a:p>
            <a:fld id="{521DA7C7-1C26-EC44-9BEA-1095C1516F0B}" type="slidenum">
              <a:rPr lang="en-US" smtClean="0"/>
              <a:t>‹#›</a:t>
            </a:fld>
            <a:endParaRPr lang="en-US"/>
          </a:p>
        </p:txBody>
      </p:sp>
    </p:spTree>
    <p:extLst>
      <p:ext uri="{BB962C8B-B14F-4D97-AF65-F5344CB8AC3E}">
        <p14:creationId xmlns:p14="http://schemas.microsoft.com/office/powerpoint/2010/main" val="136480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0876CF89-2CC5-3943-B41E-1A0039514161}" type="datetimeFigureOut">
              <a:rPr lang="en-US" smtClean="0"/>
              <a:t>11/1/2019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1DA7C7-1C26-EC44-9BEA-1095C1516F0B}" type="slidenum">
              <a:rPr lang="en-US" smtClean="0"/>
              <a:t>‹#›</a:t>
            </a:fld>
            <a:endParaRPr lang="en-US"/>
          </a:p>
        </p:txBody>
      </p:sp>
    </p:spTree>
    <p:extLst>
      <p:ext uri="{BB962C8B-B14F-4D97-AF65-F5344CB8AC3E}">
        <p14:creationId xmlns:p14="http://schemas.microsoft.com/office/powerpoint/2010/main" val="314119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0876CF89-2CC5-3943-B41E-1A0039514161}" type="datetimeFigureOut">
              <a:rPr lang="en-US" smtClean="0"/>
              <a:t>11/1/2019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1DA7C7-1C26-EC44-9BEA-1095C1516F0B}" type="slidenum">
              <a:rPr lang="en-US" smtClean="0"/>
              <a:t>‹#›</a:t>
            </a:fld>
            <a:endParaRPr lang="en-US"/>
          </a:p>
        </p:txBody>
      </p:sp>
    </p:spTree>
    <p:extLst>
      <p:ext uri="{BB962C8B-B14F-4D97-AF65-F5344CB8AC3E}">
        <p14:creationId xmlns:p14="http://schemas.microsoft.com/office/powerpoint/2010/main" val="887295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0876CF89-2CC5-3943-B41E-1A0039514161}" type="datetimeFigureOut">
              <a:rPr lang="en-US" smtClean="0"/>
              <a:t>11/1/2019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1DA7C7-1C26-EC44-9BEA-1095C1516F0B}" type="slidenum">
              <a:rPr lang="en-US" smtClean="0"/>
              <a:t>‹#›</a:t>
            </a:fld>
            <a:endParaRPr lang="en-US"/>
          </a:p>
        </p:txBody>
      </p:sp>
    </p:spTree>
    <p:extLst>
      <p:ext uri="{BB962C8B-B14F-4D97-AF65-F5344CB8AC3E}">
        <p14:creationId xmlns:p14="http://schemas.microsoft.com/office/powerpoint/2010/main" val="656889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76CF89-2CC5-3943-B41E-1A0039514161}" type="datetimeFigureOut">
              <a:rPr lang="en-US" smtClean="0"/>
              <a:t>11/1/2019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1DA7C7-1C26-EC44-9BEA-1095C1516F0B}" type="slidenum">
              <a:rPr lang="en-US" smtClean="0"/>
              <a:t>‹#›</a:t>
            </a:fld>
            <a:endParaRPr lang="en-US"/>
          </a:p>
        </p:txBody>
      </p:sp>
    </p:spTree>
    <p:extLst>
      <p:ext uri="{BB962C8B-B14F-4D97-AF65-F5344CB8AC3E}">
        <p14:creationId xmlns:p14="http://schemas.microsoft.com/office/powerpoint/2010/main" val="126851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0876CF89-2CC5-3943-B41E-1A0039514161}" type="datetimeFigureOut">
              <a:rPr lang="en-US" smtClean="0"/>
              <a:t>11/1/2019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1DA7C7-1C26-EC44-9BEA-1095C1516F0B}" type="slidenum">
              <a:rPr lang="en-US" smtClean="0"/>
              <a:t>‹#›</a:t>
            </a:fld>
            <a:endParaRPr lang="en-US"/>
          </a:p>
        </p:txBody>
      </p:sp>
    </p:spTree>
    <p:extLst>
      <p:ext uri="{BB962C8B-B14F-4D97-AF65-F5344CB8AC3E}">
        <p14:creationId xmlns:p14="http://schemas.microsoft.com/office/powerpoint/2010/main" val="1681466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0876CF89-2CC5-3943-B41E-1A0039514161}" type="datetimeFigureOut">
              <a:rPr lang="en-US" smtClean="0"/>
              <a:t>11/1/2019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1DA7C7-1C26-EC44-9BEA-1095C1516F0B}" type="slidenum">
              <a:rPr lang="en-US" smtClean="0"/>
              <a:t>‹#›</a:t>
            </a:fld>
            <a:endParaRPr lang="en-US"/>
          </a:p>
        </p:txBody>
      </p:sp>
    </p:spTree>
    <p:extLst>
      <p:ext uri="{BB962C8B-B14F-4D97-AF65-F5344CB8AC3E}">
        <p14:creationId xmlns:p14="http://schemas.microsoft.com/office/powerpoint/2010/main" val="1671482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76CF89-2CC5-3943-B41E-1A0039514161}" type="datetimeFigureOut">
              <a:rPr lang="en-US" smtClean="0"/>
              <a:t>11/1/2019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1DA7C7-1C26-EC44-9BEA-1095C1516F0B}" type="slidenum">
              <a:rPr lang="en-US" smtClean="0"/>
              <a:t>‹#›</a:t>
            </a:fld>
            <a:endParaRPr lang="en-US"/>
          </a:p>
        </p:txBody>
      </p:sp>
    </p:spTree>
    <p:extLst>
      <p:ext uri="{BB962C8B-B14F-4D97-AF65-F5344CB8AC3E}">
        <p14:creationId xmlns:p14="http://schemas.microsoft.com/office/powerpoint/2010/main" val="286819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A504A8-786D-4441-9163-0A857320C9A2}"/>
              </a:ext>
            </a:extLst>
          </p:cNvPr>
          <p:cNvPicPr>
            <a:picLocks noChangeAspect="1"/>
          </p:cNvPicPr>
          <p:nvPr/>
        </p:nvPicPr>
        <p:blipFill>
          <a:blip r:embed="rId2"/>
          <a:stretch>
            <a:fillRect/>
          </a:stretch>
        </p:blipFill>
        <p:spPr>
          <a:xfrm>
            <a:off x="0" y="0"/>
            <a:ext cx="12192000" cy="6858000"/>
          </a:xfrm>
          <a:prstGeom prst="rect">
            <a:avLst/>
          </a:prstGeom>
        </p:spPr>
      </p:pic>
      <p:sp>
        <p:nvSpPr>
          <p:cNvPr id="7" name="Title 6">
            <a:extLst>
              <a:ext uri="{FF2B5EF4-FFF2-40B4-BE49-F238E27FC236}">
                <a16:creationId xmlns:a16="http://schemas.microsoft.com/office/drawing/2014/main" id="{8FE6573C-CD32-7248-99C5-20FE9BB87431}"/>
              </a:ext>
            </a:extLst>
          </p:cNvPr>
          <p:cNvSpPr>
            <a:spLocks noGrp="1"/>
          </p:cNvSpPr>
          <p:nvPr>
            <p:ph type="title"/>
          </p:nvPr>
        </p:nvSpPr>
        <p:spPr>
          <a:xfrm>
            <a:off x="99455" y="1173771"/>
            <a:ext cx="10181009" cy="2016365"/>
          </a:xfrm>
        </p:spPr>
        <p:txBody>
          <a:bodyPr/>
          <a:lstStyle/>
          <a:p>
            <a:r>
              <a:rPr lang="en-US" sz="5200" b="1" dirty="0"/>
              <a:t>Politics &amp; Policies </a:t>
            </a:r>
            <a:r>
              <a:rPr lang="en-US" sz="5200" b="1" dirty="0" smtClean="0"/>
              <a:t/>
            </a:r>
            <a:br>
              <a:rPr lang="en-US" sz="5200" b="1" dirty="0" smtClean="0"/>
            </a:br>
            <a:r>
              <a:rPr lang="en-US" sz="5200" b="1" dirty="0" smtClean="0"/>
              <a:t>for and </a:t>
            </a:r>
            <a:r>
              <a:rPr lang="en-US" sz="5200" b="1" dirty="0"/>
              <a:t>against </a:t>
            </a:r>
            <a:br>
              <a:rPr lang="en-US" sz="5200" b="1" dirty="0"/>
            </a:br>
            <a:r>
              <a:rPr lang="en-US" sz="5200" b="1" dirty="0"/>
              <a:t>Africa’s Sustainable Development</a:t>
            </a:r>
            <a:endParaRPr lang="en-US" sz="5200" b="1" dirty="0">
              <a:solidFill>
                <a:srgbClr val="002060"/>
              </a:solidFill>
            </a:endParaRPr>
          </a:p>
        </p:txBody>
      </p:sp>
      <p:sp>
        <p:nvSpPr>
          <p:cNvPr id="8" name="Text Placeholder 7">
            <a:extLst>
              <a:ext uri="{FF2B5EF4-FFF2-40B4-BE49-F238E27FC236}">
                <a16:creationId xmlns:a16="http://schemas.microsoft.com/office/drawing/2014/main" id="{68C64BD9-1489-DC48-9771-712BFEF37222}"/>
              </a:ext>
            </a:extLst>
          </p:cNvPr>
          <p:cNvSpPr>
            <a:spLocks noGrp="1"/>
          </p:cNvSpPr>
          <p:nvPr>
            <p:ph type="body" idx="1"/>
          </p:nvPr>
        </p:nvSpPr>
        <p:spPr>
          <a:xfrm>
            <a:off x="478282" y="4208906"/>
            <a:ext cx="10515600" cy="1500187"/>
          </a:xfrm>
        </p:spPr>
        <p:txBody>
          <a:bodyPr/>
          <a:lstStyle/>
          <a:p>
            <a:r>
              <a:rPr lang="en-US" b="1" dirty="0"/>
              <a:t>SESSION 5 – POLICY DRIVES FOR </a:t>
            </a:r>
          </a:p>
          <a:p>
            <a:r>
              <a:rPr lang="en-US" b="1" dirty="0"/>
              <a:t>SUSTAINABLE DEVELOPMENT</a:t>
            </a:r>
            <a:endParaRPr lang="en-US" dirty="0"/>
          </a:p>
          <a:p>
            <a:endParaRPr lang="en-US" dirty="0"/>
          </a:p>
        </p:txBody>
      </p:sp>
    </p:spTree>
    <p:extLst>
      <p:ext uri="{BB962C8B-B14F-4D97-AF65-F5344CB8AC3E}">
        <p14:creationId xmlns:p14="http://schemas.microsoft.com/office/powerpoint/2010/main" val="40637578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ED5B4E-8DF3-D544-995E-EB1254239BC4}"/>
              </a:ext>
            </a:extLst>
          </p:cNvPr>
          <p:cNvSpPr>
            <a:spLocks noGrp="1"/>
          </p:cNvSpPr>
          <p:nvPr>
            <p:ph idx="1"/>
          </p:nvPr>
        </p:nvSpPr>
        <p:spPr/>
        <p:txBody>
          <a:bodyPr>
            <a:normAutofit/>
          </a:bodyPr>
          <a:lstStyle/>
          <a:p>
            <a:pPr marL="0" indent="0">
              <a:buNone/>
            </a:pPr>
            <a:r>
              <a:rPr lang="en-US" sz="3200"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THINGS FORGOTTEN BY LEADERS &amp; ELECTORATE</a:t>
            </a:r>
          </a:p>
          <a:p>
            <a:r>
              <a:rPr lang="en-US" sz="3300" dirty="0">
                <a:latin typeface="Rockwell" panose="02060603020205020403" pitchFamily="18" charset="0"/>
              </a:rPr>
              <a:t>“The </a:t>
            </a:r>
            <a:r>
              <a:rPr lang="en-US" sz="3300" dirty="0">
                <a:solidFill>
                  <a:srgbClr val="C00000"/>
                </a:solidFill>
                <a:latin typeface="Rockwell" panose="02060603020205020403" pitchFamily="18" charset="0"/>
              </a:rPr>
              <a:t>Sovereignty</a:t>
            </a:r>
            <a:r>
              <a:rPr lang="en-US" sz="3300" dirty="0">
                <a:latin typeface="Rockwell" panose="02060603020205020403" pitchFamily="18" charset="0"/>
              </a:rPr>
              <a:t> of Ghana resides in</a:t>
            </a:r>
            <a:r>
              <a:rPr lang="en-US" sz="3300" b="1" dirty="0">
                <a:latin typeface="Rockwell" panose="02060603020205020403" pitchFamily="18" charset="0"/>
              </a:rPr>
              <a:t> </a:t>
            </a:r>
            <a:r>
              <a:rPr lang="en-US" sz="3300" b="1" dirty="0">
                <a:solidFill>
                  <a:srgbClr val="C00000"/>
                </a:solidFill>
                <a:latin typeface="Rockwell" panose="02060603020205020403" pitchFamily="18" charset="0"/>
              </a:rPr>
              <a:t>the people </a:t>
            </a:r>
            <a:r>
              <a:rPr lang="en-US" sz="3300" dirty="0">
                <a:latin typeface="Rockwell" panose="02060603020205020403" pitchFamily="18" charset="0"/>
              </a:rPr>
              <a:t>of Ghana </a:t>
            </a:r>
            <a:r>
              <a:rPr lang="en-US" sz="3300" b="1" dirty="0">
                <a:latin typeface="Rockwell" panose="02060603020205020403" pitchFamily="18" charset="0"/>
              </a:rPr>
              <a:t>in whose name </a:t>
            </a:r>
            <a:r>
              <a:rPr lang="en-US" sz="3300" dirty="0">
                <a:latin typeface="Rockwell" panose="02060603020205020403" pitchFamily="18" charset="0"/>
              </a:rPr>
              <a:t>and</a:t>
            </a:r>
            <a:r>
              <a:rPr lang="en-US" sz="3300" b="1" dirty="0">
                <a:latin typeface="Rockwell" panose="02060603020205020403" pitchFamily="18" charset="0"/>
              </a:rPr>
              <a:t> for whose welfare</a:t>
            </a:r>
            <a:r>
              <a:rPr lang="en-US" sz="3300" dirty="0">
                <a:latin typeface="Rockwell" panose="02060603020205020403" pitchFamily="18" charset="0"/>
              </a:rPr>
              <a:t> the </a:t>
            </a:r>
            <a:r>
              <a:rPr lang="en-US" sz="3300" u="sng" dirty="0">
                <a:latin typeface="Rockwell" panose="02060603020205020403" pitchFamily="18" charset="0"/>
              </a:rPr>
              <a:t>powers of government are to be exercised</a:t>
            </a:r>
            <a:r>
              <a:rPr lang="en-US" sz="3300" dirty="0">
                <a:latin typeface="Rockwell" panose="02060603020205020403" pitchFamily="18" charset="0"/>
              </a:rPr>
              <a:t> in the manner and within the limits laid down in this Constitution." </a:t>
            </a:r>
          </a:p>
          <a:p>
            <a:r>
              <a:rPr lang="en-US" sz="3300" dirty="0">
                <a:latin typeface="Rockwell" panose="02060603020205020403" pitchFamily="18" charset="0"/>
              </a:rPr>
              <a:t>The powers of government enjoyed by any government administration is derived from the people, and they are to act to "secure for ourselves and posterity the blessings of liberty, equality of opportunity and prosperity." </a:t>
            </a:r>
            <a:endParaRPr lang="en-US" sz="3300" dirty="0" smtClean="0">
              <a:latin typeface="Rockwell" panose="02060603020205020403" pitchFamily="18" charset="0"/>
            </a:endParaRPr>
          </a:p>
          <a:p>
            <a:r>
              <a:rPr lang="en-US" sz="3300" dirty="0" smtClean="0">
                <a:latin typeface="Rockwell" panose="02060603020205020403" pitchFamily="18" charset="0"/>
              </a:rPr>
              <a:t>Their </a:t>
            </a:r>
            <a:r>
              <a:rPr lang="en-US" sz="3300" dirty="0">
                <a:latin typeface="Rockwell" panose="02060603020205020403" pitchFamily="18" charset="0"/>
              </a:rPr>
              <a:t>job includes "the protection and preservation of Fundamental Human Rights and Freedoms, Unity and Stability for our Nation”.</a:t>
            </a:r>
          </a:p>
        </p:txBody>
      </p:sp>
    </p:spTree>
    <p:extLst>
      <p:ext uri="{BB962C8B-B14F-4D97-AF65-F5344CB8AC3E}">
        <p14:creationId xmlns:p14="http://schemas.microsoft.com/office/powerpoint/2010/main" val="39113898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DD8AD7-0648-2A43-895E-68C7EC32A726}"/>
              </a:ext>
            </a:extLst>
          </p:cNvPr>
          <p:cNvSpPr>
            <a:spLocks noGrp="1"/>
          </p:cNvSpPr>
          <p:nvPr>
            <p:ph idx="1"/>
          </p:nvPr>
        </p:nvSpPr>
        <p:spPr/>
        <p:txBody>
          <a:bodyPr/>
          <a:lstStyle/>
          <a:p>
            <a:pPr marL="0" indent="0">
              <a:buNone/>
            </a:pPr>
            <a:r>
              <a:rPr lang="en-US" dirty="0">
                <a:latin typeface="Rockwell" panose="02060603020205020403" pitchFamily="18" charset="0"/>
              </a:rPr>
              <a:t>Politic comes from the L. word </a:t>
            </a:r>
            <a:r>
              <a:rPr lang="en-US" dirty="0" err="1">
                <a:latin typeface="Rockwell" panose="02060603020205020403" pitchFamily="18" charset="0"/>
              </a:rPr>
              <a:t>politicus</a:t>
            </a:r>
            <a:r>
              <a:rPr lang="en-US" dirty="0">
                <a:latin typeface="Rockwell" panose="02060603020205020403" pitchFamily="18" charset="0"/>
              </a:rPr>
              <a:t> and is defined by 1828 Webster’s dictionary as</a:t>
            </a:r>
            <a:r>
              <a:rPr lang="en-US" dirty="0" smtClean="0">
                <a:latin typeface="Rockwell" panose="02060603020205020403" pitchFamily="18" charset="0"/>
              </a:rPr>
              <a:t>:</a:t>
            </a:r>
          </a:p>
          <a:p>
            <a:pPr marL="0" indent="0">
              <a:buNone/>
            </a:pPr>
            <a:endParaRPr lang="en-US" dirty="0">
              <a:latin typeface="Rockwell" panose="02060603020205020403" pitchFamily="18" charset="0"/>
            </a:endParaRPr>
          </a:p>
          <a:p>
            <a:r>
              <a:rPr lang="en-US" dirty="0">
                <a:latin typeface="Rockwell" panose="02060603020205020403" pitchFamily="18" charset="0"/>
              </a:rPr>
              <a:t>Wise; prudent and sagacious in devising and pursuing measures </a:t>
            </a:r>
            <a:r>
              <a:rPr lang="en-US" b="1" dirty="0">
                <a:solidFill>
                  <a:srgbClr val="C00000"/>
                </a:solidFill>
                <a:latin typeface="Rockwell" panose="02060603020205020403" pitchFamily="18" charset="0"/>
              </a:rPr>
              <a:t>adapted to promote the public welfare</a:t>
            </a:r>
            <a:r>
              <a:rPr lang="en-US" dirty="0">
                <a:latin typeface="Rockwell" panose="02060603020205020403" pitchFamily="18" charset="0"/>
              </a:rPr>
              <a:t>; applied to persons; as a politic prince.</a:t>
            </a:r>
          </a:p>
          <a:p>
            <a:r>
              <a:rPr lang="en-US" dirty="0">
                <a:latin typeface="Rockwell" panose="02060603020205020403" pitchFamily="18" charset="0"/>
              </a:rPr>
              <a:t>Well devised and </a:t>
            </a:r>
            <a:r>
              <a:rPr lang="en-US" b="1" dirty="0">
                <a:solidFill>
                  <a:srgbClr val="C00000"/>
                </a:solidFill>
                <a:latin typeface="Rockwell" panose="02060603020205020403" pitchFamily="18" charset="0"/>
              </a:rPr>
              <a:t>adapted to the public prosperity</a:t>
            </a:r>
            <a:r>
              <a:rPr lang="en-US" dirty="0">
                <a:latin typeface="Rockwell" panose="02060603020205020403" pitchFamily="18" charset="0"/>
              </a:rPr>
              <a:t>; applied to things.</a:t>
            </a:r>
          </a:p>
          <a:p>
            <a:r>
              <a:rPr lang="en-US" dirty="0">
                <a:latin typeface="Rockwell" panose="02060603020205020403" pitchFamily="18" charset="0"/>
              </a:rPr>
              <a:t>ANY STEERING that does not lead to the prosperity or sustainable development of the populace is NOT Politics but </a:t>
            </a:r>
            <a:r>
              <a:rPr lang="en-US" dirty="0" err="1">
                <a:latin typeface="Rockwell" panose="02060603020205020403" pitchFamily="18" charset="0"/>
              </a:rPr>
              <a:t>politicasting</a:t>
            </a:r>
            <a:endParaRPr lang="en-US" dirty="0">
              <a:latin typeface="Rockwell" panose="02060603020205020403" pitchFamily="18" charset="0"/>
            </a:endParaRPr>
          </a:p>
          <a:p>
            <a:endParaRPr lang="en-US" dirty="0">
              <a:latin typeface="Rockwell" panose="02060603020205020403" pitchFamily="18" charset="0"/>
            </a:endParaRPr>
          </a:p>
        </p:txBody>
      </p:sp>
    </p:spTree>
    <p:extLst>
      <p:ext uri="{BB962C8B-B14F-4D97-AF65-F5344CB8AC3E}">
        <p14:creationId xmlns:p14="http://schemas.microsoft.com/office/powerpoint/2010/main" val="25774378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EF2810-4956-5440-8CB7-D37B31E4D207}"/>
              </a:ext>
            </a:extLst>
          </p:cNvPr>
          <p:cNvSpPr>
            <a:spLocks noGrp="1"/>
          </p:cNvSpPr>
          <p:nvPr>
            <p:ph idx="1"/>
          </p:nvPr>
        </p:nvSpPr>
        <p:spPr/>
        <p:txBody>
          <a:bodyPr/>
          <a:lstStyle/>
          <a:p>
            <a:r>
              <a:rPr lang="en-US" sz="4000" dirty="0">
                <a:latin typeface="Rockwell" panose="02060603020205020403" pitchFamily="18" charset="0"/>
              </a:rPr>
              <a:t>Timorous, trimming politicasters, ALL for </a:t>
            </a:r>
            <a:r>
              <a:rPr lang="en-US" sz="4000" b="1" dirty="0">
                <a:latin typeface="Rockwell" panose="02060603020205020403" pitchFamily="18" charset="0"/>
              </a:rPr>
              <a:t>THE PARTY </a:t>
            </a:r>
            <a:r>
              <a:rPr lang="en-US" sz="4000" dirty="0">
                <a:latin typeface="Rockwell" panose="02060603020205020403" pitchFamily="18" charset="0"/>
              </a:rPr>
              <a:t>without thought of THE STATE —</a:t>
            </a:r>
            <a:r>
              <a:rPr lang="en-US" sz="4800" b="1" dirty="0">
                <a:solidFill>
                  <a:srgbClr val="C00000"/>
                </a:solidFill>
                <a:latin typeface="Rockwell" panose="02060603020205020403" pitchFamily="18" charset="0"/>
                <a:ea typeface="Helvetica Neue Condensed Black" panose="02000503000000020004" pitchFamily="2" charset="0"/>
                <a:cs typeface="Helvetica Neue Condensed Black" panose="02000503000000020004" pitchFamily="2" charset="0"/>
              </a:rPr>
              <a:t>New York Times</a:t>
            </a:r>
            <a:r>
              <a:rPr lang="en-US" sz="4000" dirty="0">
                <a:latin typeface="Rockwell" panose="02060603020205020403" pitchFamily="18" charset="0"/>
              </a:rPr>
              <a:t>.</a:t>
            </a:r>
          </a:p>
          <a:p>
            <a:r>
              <a:rPr lang="en-US" sz="4000" dirty="0">
                <a:latin typeface="Rockwell" panose="02060603020205020403" pitchFamily="18" charset="0"/>
              </a:rPr>
              <a:t>“The politicaster is looking for small opportunities — for such pickings and </a:t>
            </a:r>
            <a:r>
              <a:rPr lang="en-US" sz="4000" dirty="0" err="1">
                <a:latin typeface="Rockwell" panose="02060603020205020403" pitchFamily="18" charset="0"/>
              </a:rPr>
              <a:t>stealings</a:t>
            </a:r>
            <a:r>
              <a:rPr lang="en-US" sz="4000" dirty="0">
                <a:latin typeface="Rockwell" panose="02060603020205020403" pitchFamily="18" charset="0"/>
              </a:rPr>
              <a:t> as a careless public may leave for those of his kind. The great politician is looking for great opportunities.” – Samuel McChord Crothers; In Praise of Politicians; </a:t>
            </a:r>
            <a:r>
              <a:rPr lang="en-US" sz="4800" b="1" dirty="0">
                <a:solidFill>
                  <a:srgbClr val="C00000"/>
                </a:solidFill>
                <a:latin typeface="Rockwell" panose="02060603020205020403" pitchFamily="18" charset="0"/>
                <a:ea typeface="Helvetica Neue Condensed Black" panose="02000503000000020004" pitchFamily="2" charset="0"/>
                <a:cs typeface="Helvetica Neue Condensed Black" panose="02000503000000020004" pitchFamily="2" charset="0"/>
              </a:rPr>
              <a:t>The Wall Street Journal </a:t>
            </a:r>
            <a:r>
              <a:rPr lang="en-US" sz="4000" dirty="0">
                <a:latin typeface="Rockwell" panose="02060603020205020403" pitchFamily="18" charset="0"/>
              </a:rPr>
              <a:t>(New York); Jan 5, 2004.</a:t>
            </a:r>
          </a:p>
          <a:p>
            <a:endParaRPr lang="en-US" dirty="0">
              <a:latin typeface="Rockwell" panose="02060603020205020403" pitchFamily="18" charset="0"/>
            </a:endParaRPr>
          </a:p>
        </p:txBody>
      </p:sp>
    </p:spTree>
    <p:extLst>
      <p:ext uri="{BB962C8B-B14F-4D97-AF65-F5344CB8AC3E}">
        <p14:creationId xmlns:p14="http://schemas.microsoft.com/office/powerpoint/2010/main" val="2106603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00057-5E42-204E-9FB4-3CAB21275623}"/>
              </a:ext>
            </a:extLst>
          </p:cNvPr>
          <p:cNvSpPr>
            <a:spLocks noGrp="1"/>
          </p:cNvSpPr>
          <p:nvPr>
            <p:ph type="title"/>
          </p:nvPr>
        </p:nvSpPr>
        <p:spPr/>
        <p:txBody>
          <a:bodyPr/>
          <a:lstStyle/>
          <a:p>
            <a:r>
              <a:rPr lang="en-US" b="1" dirty="0"/>
              <a:t>PUBLIC POLICY</a:t>
            </a:r>
          </a:p>
        </p:txBody>
      </p:sp>
      <p:sp>
        <p:nvSpPr>
          <p:cNvPr id="3" name="Text Placeholder 2">
            <a:extLst>
              <a:ext uri="{FF2B5EF4-FFF2-40B4-BE49-F238E27FC236}">
                <a16:creationId xmlns:a16="http://schemas.microsoft.com/office/drawing/2014/main" id="{BA156489-9DCF-BD4C-B928-CB9392CDD48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979984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8A45C2-0886-6C47-89FE-F16397EFCA8C}"/>
              </a:ext>
            </a:extLst>
          </p:cNvPr>
          <p:cNvSpPr>
            <a:spLocks noGrp="1"/>
          </p:cNvSpPr>
          <p:nvPr>
            <p:ph idx="1"/>
          </p:nvPr>
        </p:nvSpPr>
        <p:spPr/>
        <p:txBody>
          <a:bodyPr/>
          <a:lstStyle/>
          <a:p>
            <a:r>
              <a:rPr lang="en-US" dirty="0">
                <a:latin typeface="Rockwell" panose="02060603020205020403" pitchFamily="18" charset="0"/>
              </a:rPr>
              <a:t>Public policy are the tools that politicians use to </a:t>
            </a:r>
            <a:r>
              <a:rPr lang="en-US" b="1" dirty="0">
                <a:solidFill>
                  <a:srgbClr val="C00000"/>
                </a:solidFill>
                <a:latin typeface="Rockwell" panose="02060603020205020403" pitchFamily="18" charset="0"/>
              </a:rPr>
              <a:t>to promote the public welfare, public good and public prosperity</a:t>
            </a:r>
          </a:p>
          <a:p>
            <a:r>
              <a:rPr lang="en-US" b="1" dirty="0">
                <a:solidFill>
                  <a:srgbClr val="C00000"/>
                </a:solidFill>
                <a:latin typeface="Rockwell" panose="02060603020205020403" pitchFamily="18" charset="0"/>
              </a:rPr>
              <a:t> </a:t>
            </a:r>
            <a:r>
              <a:rPr lang="en-US" dirty="0">
                <a:latin typeface="Rockwell" panose="02060603020205020403" pitchFamily="18" charset="0"/>
              </a:rPr>
              <a:t>The term public policy always refers to </a:t>
            </a:r>
            <a:r>
              <a:rPr lang="en-US" u="sng" dirty="0">
                <a:latin typeface="Rockwell" panose="02060603020205020403" pitchFamily="18" charset="0"/>
              </a:rPr>
              <a:t>the actions of government and the intentions</a:t>
            </a:r>
            <a:r>
              <a:rPr lang="en-US" dirty="0">
                <a:latin typeface="Rockwell" panose="02060603020205020403" pitchFamily="18" charset="0"/>
              </a:rPr>
              <a:t> that determine those actions (Clarke E. Cochran, et al.)</a:t>
            </a:r>
          </a:p>
          <a:p>
            <a:r>
              <a:rPr lang="en-US" dirty="0">
                <a:latin typeface="Rockwell" panose="02060603020205020403" pitchFamily="18" charset="0"/>
              </a:rPr>
              <a:t>Public policy is </a:t>
            </a:r>
            <a:r>
              <a:rPr lang="en-US" u="sng" dirty="0">
                <a:latin typeface="Rockwell" panose="02060603020205020403" pitchFamily="18" charset="0"/>
              </a:rPr>
              <a:t>the outcome of the struggle in government over who gets what</a:t>
            </a:r>
            <a:r>
              <a:rPr lang="en-US" dirty="0">
                <a:latin typeface="Rockwell" panose="02060603020205020403" pitchFamily="18" charset="0"/>
              </a:rPr>
              <a:t> (Clarke E. Cochran, et al.).</a:t>
            </a:r>
          </a:p>
          <a:p>
            <a:r>
              <a:rPr lang="en-US" dirty="0">
                <a:latin typeface="Rockwell" panose="02060603020205020403" pitchFamily="18" charset="0"/>
              </a:rPr>
              <a:t>Whatever governments choose to do or not to do (Thomas Dye).</a:t>
            </a:r>
          </a:p>
          <a:p>
            <a:endParaRPr lang="en-US" dirty="0">
              <a:latin typeface="Rockwell" panose="02060603020205020403" pitchFamily="18" charset="0"/>
            </a:endParaRPr>
          </a:p>
        </p:txBody>
      </p:sp>
    </p:spTree>
    <p:extLst>
      <p:ext uri="{BB962C8B-B14F-4D97-AF65-F5344CB8AC3E}">
        <p14:creationId xmlns:p14="http://schemas.microsoft.com/office/powerpoint/2010/main" val="12993683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A47281-B4E0-8040-9BA5-A9E09FAC4EBB}"/>
              </a:ext>
            </a:extLst>
          </p:cNvPr>
          <p:cNvSpPr>
            <a:spLocks noGrp="1"/>
          </p:cNvSpPr>
          <p:nvPr>
            <p:ph idx="1"/>
          </p:nvPr>
        </p:nvSpPr>
        <p:spPr>
          <a:xfrm>
            <a:off x="150312" y="1541417"/>
            <a:ext cx="11912252" cy="5210112"/>
          </a:xfrm>
        </p:spPr>
        <p:txBody>
          <a:bodyPr/>
          <a:lstStyle/>
          <a:p>
            <a:r>
              <a:rPr lang="en-US" dirty="0">
                <a:latin typeface="Rockwell" panose="02060603020205020403" pitchFamily="18" charset="0"/>
              </a:rPr>
              <a:t>Public Policy is the principled guide that determines the courses of action or inaction geared towards the common good of a territory through the application of all the resources harnessed in the territory (Abu Bako, 2017).</a:t>
            </a:r>
          </a:p>
        </p:txBody>
      </p:sp>
    </p:spTree>
    <p:extLst>
      <p:ext uri="{BB962C8B-B14F-4D97-AF65-F5344CB8AC3E}">
        <p14:creationId xmlns:p14="http://schemas.microsoft.com/office/powerpoint/2010/main" val="9133527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A61E2A-4B6C-1545-B09C-F4CEBC8D29E2}"/>
              </a:ext>
            </a:extLst>
          </p:cNvPr>
          <p:cNvSpPr>
            <a:spLocks noGrp="1"/>
          </p:cNvSpPr>
          <p:nvPr>
            <p:ph type="body" idx="1"/>
          </p:nvPr>
        </p:nvSpPr>
        <p:spPr>
          <a:xfrm>
            <a:off x="831850" y="3609025"/>
            <a:ext cx="10515600" cy="2713401"/>
          </a:xfrm>
        </p:spPr>
        <p:txBody>
          <a:bodyPr>
            <a:normAutofit/>
          </a:bodyPr>
          <a:lstStyle/>
          <a:p>
            <a:r>
              <a:rPr lang="en-GB" dirty="0"/>
              <a:t>2019 </a:t>
            </a:r>
            <a:r>
              <a:rPr lang="en-US" dirty="0"/>
              <a:t>THEME </a:t>
            </a:r>
            <a:r>
              <a:rPr lang="en-GB" dirty="0"/>
              <a:t>WCF AFRICAN REGIONAL CONFERENCE:</a:t>
            </a:r>
          </a:p>
          <a:p>
            <a:r>
              <a:rPr lang="en-GB" b="1" dirty="0"/>
              <a:t>‘</a:t>
            </a:r>
            <a:r>
              <a:rPr lang="en-GB" sz="4400"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The African family and sustainable development: Strong families, strong nation</a:t>
            </a:r>
            <a:r>
              <a:rPr lang="en-GB" b="1" dirty="0"/>
              <a:t>’ </a:t>
            </a:r>
            <a:endParaRPr lang="en-US" dirty="0"/>
          </a:p>
        </p:txBody>
      </p:sp>
      <p:sp>
        <p:nvSpPr>
          <p:cNvPr id="3" name="Title 2">
            <a:extLst>
              <a:ext uri="{FF2B5EF4-FFF2-40B4-BE49-F238E27FC236}">
                <a16:creationId xmlns:a16="http://schemas.microsoft.com/office/drawing/2014/main" id="{CE38D77E-09D7-D248-AF6D-6AF7762D14A2}"/>
              </a:ext>
            </a:extLst>
          </p:cNvPr>
          <p:cNvSpPr>
            <a:spLocks noGrp="1"/>
          </p:cNvSpPr>
          <p:nvPr>
            <p:ph type="title"/>
          </p:nvPr>
        </p:nvSpPr>
        <p:spPr/>
        <p:txBody>
          <a:bodyPr/>
          <a:lstStyle/>
          <a:p>
            <a:r>
              <a:rPr lang="en-US" b="1" dirty="0"/>
              <a:t>Politics &amp; Policies for </a:t>
            </a:r>
            <a:br>
              <a:rPr lang="en-US" b="1" dirty="0"/>
            </a:br>
            <a:r>
              <a:rPr lang="en-US" b="1" dirty="0"/>
              <a:t>and against Africa’s Sustainable Development</a:t>
            </a:r>
          </a:p>
        </p:txBody>
      </p:sp>
    </p:spTree>
    <p:extLst>
      <p:ext uri="{BB962C8B-B14F-4D97-AF65-F5344CB8AC3E}">
        <p14:creationId xmlns:p14="http://schemas.microsoft.com/office/powerpoint/2010/main" val="27454417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A49245E-0684-8C4F-937E-5C0AE442D498}"/>
              </a:ext>
            </a:extLst>
          </p:cNvPr>
          <p:cNvSpPr>
            <a:spLocks noGrp="1"/>
          </p:cNvSpPr>
          <p:nvPr>
            <p:ph idx="1"/>
          </p:nvPr>
        </p:nvSpPr>
        <p:spPr/>
        <p:txBody>
          <a:bodyPr/>
          <a:lstStyle/>
          <a:p>
            <a:pPr marL="0" indent="0">
              <a:buNone/>
            </a:pPr>
            <a:r>
              <a:rPr lang="en-US" sz="4000" b="1" dirty="0">
                <a:latin typeface="Rockwell" panose="02060603020205020403" pitchFamily="18" charset="0"/>
                <a:ea typeface="Helvetica Neue Condensed Black" panose="02000503000000020004" pitchFamily="2" charset="0"/>
                <a:cs typeface="Helvetica Neue Condensed Black" panose="02000503000000020004" pitchFamily="2" charset="0"/>
              </a:rPr>
              <a:t>POLICIES THAT HAVE NOT LED TO SUST. DEVT. AFRICA</a:t>
            </a:r>
          </a:p>
          <a:p>
            <a:r>
              <a:rPr lang="en-US" dirty="0">
                <a:latin typeface="Rockwell" panose="02060603020205020403" pitchFamily="18" charset="0"/>
              </a:rPr>
              <a:t>Economic Policies</a:t>
            </a:r>
          </a:p>
          <a:p>
            <a:pPr lvl="1"/>
            <a:r>
              <a:rPr lang="en-US" sz="3600" dirty="0">
                <a:latin typeface="Rockwell" panose="02060603020205020403" pitchFamily="18" charset="0"/>
              </a:rPr>
              <a:t>Structural Adjustment Programs (SAPs)</a:t>
            </a:r>
          </a:p>
          <a:p>
            <a:pPr lvl="1"/>
            <a:r>
              <a:rPr lang="en-US" sz="3600" dirty="0">
                <a:latin typeface="Rockwell" panose="02060603020205020403" pitchFamily="18" charset="0"/>
              </a:rPr>
              <a:t>Economic Recovery Programs (ERPs)</a:t>
            </a:r>
          </a:p>
          <a:p>
            <a:r>
              <a:rPr lang="en-US" dirty="0">
                <a:latin typeface="Rockwell" panose="02060603020205020403" pitchFamily="18" charset="0"/>
              </a:rPr>
              <a:t>Educational Policies (Curricula / CSE / SSCE v Old System)</a:t>
            </a:r>
          </a:p>
          <a:p>
            <a:r>
              <a:rPr lang="en-US" dirty="0">
                <a:latin typeface="Rockwell" panose="02060603020205020403" pitchFamily="18" charset="0"/>
              </a:rPr>
              <a:t>Reproductive Health – Condoms </a:t>
            </a:r>
          </a:p>
          <a:p>
            <a:r>
              <a:rPr lang="en-US" dirty="0">
                <a:latin typeface="Rockwell" panose="02060603020205020403" pitchFamily="18" charset="0"/>
              </a:rPr>
              <a:t>Media Policies – Media Content does not lead to </a:t>
            </a:r>
            <a:r>
              <a:rPr lang="en-US" dirty="0" err="1">
                <a:latin typeface="Rockwell" panose="02060603020205020403" pitchFamily="18" charset="0"/>
              </a:rPr>
              <a:t>Devt</a:t>
            </a:r>
            <a:endParaRPr lang="en-US" dirty="0">
              <a:latin typeface="Rockwell" panose="02060603020205020403" pitchFamily="18" charset="0"/>
            </a:endParaRPr>
          </a:p>
          <a:p>
            <a:r>
              <a:rPr lang="en-US" u="sng" dirty="0">
                <a:latin typeface="Rockwell" panose="02060603020205020403" pitchFamily="18" charset="0"/>
              </a:rPr>
              <a:t>Opaque</a:t>
            </a:r>
            <a:r>
              <a:rPr lang="en-US" dirty="0">
                <a:latin typeface="Rockwell" panose="02060603020205020403" pitchFamily="18" charset="0"/>
              </a:rPr>
              <a:t> policy making processes (GITMO2, GH – US Military Co-op as well as petroleum / Lithium deals)</a:t>
            </a:r>
          </a:p>
          <a:p>
            <a:endParaRPr lang="en-US" dirty="0">
              <a:latin typeface="Rockwell" panose="02060603020205020403" pitchFamily="18" charset="0"/>
            </a:endParaRPr>
          </a:p>
        </p:txBody>
      </p:sp>
    </p:spTree>
    <p:extLst>
      <p:ext uri="{BB962C8B-B14F-4D97-AF65-F5344CB8AC3E}">
        <p14:creationId xmlns:p14="http://schemas.microsoft.com/office/powerpoint/2010/main" val="37384855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2569E41-ECF1-8F4C-B01A-5CB28653ED34}"/>
              </a:ext>
            </a:extLst>
          </p:cNvPr>
          <p:cNvSpPr>
            <a:spLocks noGrp="1"/>
          </p:cNvSpPr>
          <p:nvPr>
            <p:ph idx="1"/>
          </p:nvPr>
        </p:nvSpPr>
        <p:spPr>
          <a:xfrm>
            <a:off x="150312" y="509451"/>
            <a:ext cx="11912252" cy="6242078"/>
          </a:xfrm>
        </p:spPr>
        <p:txBody>
          <a:bodyPr>
            <a:noAutofit/>
          </a:bodyPr>
          <a:lstStyle/>
          <a:p>
            <a:r>
              <a:rPr lang="en-US" sz="3200" dirty="0">
                <a:latin typeface="Rockwell" panose="02060603020205020403" pitchFamily="18" charset="0"/>
              </a:rPr>
              <a:t>Econ Policies: Mass Privatization</a:t>
            </a:r>
          </a:p>
          <a:p>
            <a:pPr lvl="1"/>
            <a:r>
              <a:rPr lang="en-US" sz="3200" dirty="0">
                <a:latin typeface="Rockwell" panose="02060603020205020403" pitchFamily="18" charset="0"/>
              </a:rPr>
              <a:t>Instead of </a:t>
            </a:r>
            <a:r>
              <a:rPr lang="en-US" sz="3200" b="1" dirty="0">
                <a:latin typeface="Rockwell" panose="02060603020205020403" pitchFamily="18" charset="0"/>
              </a:rPr>
              <a:t>instilling discipline </a:t>
            </a:r>
            <a:r>
              <a:rPr lang="en-US" sz="3200" dirty="0">
                <a:latin typeface="Rockwell" panose="02060603020205020403" pitchFamily="18" charset="0"/>
              </a:rPr>
              <a:t>we sold off national assets and are fraught with same poor services</a:t>
            </a:r>
          </a:p>
          <a:p>
            <a:pPr lvl="1"/>
            <a:r>
              <a:rPr lang="en-US" sz="3200" dirty="0">
                <a:latin typeface="Rockwell" panose="02060603020205020403" pitchFamily="18" charset="0"/>
              </a:rPr>
              <a:t>Fiscal discipline is not same as making economy difficult</a:t>
            </a:r>
          </a:p>
          <a:p>
            <a:pPr lvl="1"/>
            <a:r>
              <a:rPr lang="en-US" sz="3200" dirty="0">
                <a:latin typeface="Rockwell" panose="02060603020205020403" pitchFamily="18" charset="0"/>
              </a:rPr>
              <a:t>Adapt policies to local context</a:t>
            </a:r>
          </a:p>
          <a:p>
            <a:r>
              <a:rPr lang="en-US" sz="3200" dirty="0">
                <a:latin typeface="Rockwell" panose="02060603020205020403" pitchFamily="18" charset="0"/>
              </a:rPr>
              <a:t>Reproductive Health (HIV) – Uganda got the answer: Abstinence not CSE and contraception</a:t>
            </a:r>
          </a:p>
          <a:p>
            <a:pPr lvl="1"/>
            <a:r>
              <a:rPr lang="en-US" sz="3200" dirty="0">
                <a:latin typeface="Rockwell" panose="02060603020205020403" pitchFamily="18" charset="0"/>
              </a:rPr>
              <a:t>Instill discipline, don’t condone and expect people to discipline themselves</a:t>
            </a:r>
          </a:p>
          <a:p>
            <a:r>
              <a:rPr lang="en-US" sz="3200" dirty="0">
                <a:latin typeface="Rockwell" panose="02060603020205020403" pitchFamily="18" charset="0"/>
              </a:rPr>
              <a:t>Education and Media (content wise) properly targeted can solve unemployment, under-employability; entrepreneurial</a:t>
            </a:r>
          </a:p>
          <a:p>
            <a:pPr lvl="1"/>
            <a:r>
              <a:rPr lang="en-US" sz="3200" dirty="0">
                <a:latin typeface="Rockwell" panose="02060603020205020403" pitchFamily="18" charset="0"/>
              </a:rPr>
              <a:t>Bring together educators, industry, parents, </a:t>
            </a:r>
          </a:p>
        </p:txBody>
      </p:sp>
    </p:spTree>
    <p:extLst>
      <p:ext uri="{BB962C8B-B14F-4D97-AF65-F5344CB8AC3E}">
        <p14:creationId xmlns:p14="http://schemas.microsoft.com/office/powerpoint/2010/main" val="13051717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88459B-B92E-144E-8C26-7DC0CE390133}"/>
              </a:ext>
            </a:extLst>
          </p:cNvPr>
          <p:cNvSpPr>
            <a:spLocks noGrp="1"/>
          </p:cNvSpPr>
          <p:nvPr>
            <p:ph idx="1"/>
          </p:nvPr>
        </p:nvSpPr>
        <p:spPr>
          <a:xfrm>
            <a:off x="372383" y="137786"/>
            <a:ext cx="10117094" cy="6613743"/>
          </a:xfrm>
        </p:spPr>
        <p:txBody>
          <a:bodyPr/>
          <a:lstStyle/>
          <a:p>
            <a:pPr marL="0" indent="0">
              <a:buNone/>
            </a:pPr>
            <a:r>
              <a:rPr lang="en-GB" sz="4000" b="1" dirty="0">
                <a:latin typeface="Rockwell" panose="02060603020205020403" pitchFamily="18" charset="0"/>
                <a:ea typeface="Helvetica Neue Condensed Black" panose="02000503000000020004" pitchFamily="2" charset="0"/>
                <a:cs typeface="Helvetica Neue Condensed Black" panose="02000503000000020004" pitchFamily="2" charset="0"/>
              </a:rPr>
              <a:t>PRISON POLICY</a:t>
            </a:r>
          </a:p>
          <a:p>
            <a:pPr marL="0" indent="0">
              <a:buNone/>
            </a:pPr>
            <a:r>
              <a:rPr lang="en-GB" dirty="0">
                <a:latin typeface="Rockwell" panose="02060603020205020403" pitchFamily="18" charset="0"/>
              </a:rPr>
              <a:t>Ten-Year Strategic Development Plan of the Ghana Prisons </a:t>
            </a:r>
            <a:r>
              <a:rPr lang="en-GB" dirty="0" smtClean="0">
                <a:latin typeface="Rockwell" panose="02060603020205020403" pitchFamily="18" charset="0"/>
              </a:rPr>
              <a:t>Service: </a:t>
            </a:r>
            <a:endParaRPr lang="en-GB" dirty="0">
              <a:latin typeface="Rockwell" panose="02060603020205020403" pitchFamily="18" charset="0"/>
            </a:endParaRPr>
          </a:p>
          <a:p>
            <a:r>
              <a:rPr lang="en-US" dirty="0">
                <a:latin typeface="Rockwell" panose="02060603020205020403" pitchFamily="18" charset="0"/>
              </a:rPr>
              <a:t>Budget allocation</a:t>
            </a:r>
          </a:p>
          <a:p>
            <a:r>
              <a:rPr lang="en-GB" dirty="0">
                <a:latin typeface="Rockwell" panose="02060603020205020403" pitchFamily="18" charset="0"/>
              </a:rPr>
              <a:t>Staff Strength Special Rapporteur - Kumasi for instance, the officer-inmate ratio is 1:20</a:t>
            </a:r>
            <a:r>
              <a:rPr lang="en-US" dirty="0">
                <a:latin typeface="Rockwell" panose="02060603020205020403" pitchFamily="18" charset="0"/>
              </a:rPr>
              <a:t> </a:t>
            </a:r>
          </a:p>
          <a:p>
            <a:r>
              <a:rPr lang="en-US" dirty="0">
                <a:latin typeface="Rockwell" panose="02060603020205020403" pitchFamily="18" charset="0"/>
              </a:rPr>
              <a:t>Infrastructure</a:t>
            </a:r>
          </a:p>
          <a:p>
            <a:r>
              <a:rPr lang="en-US" dirty="0">
                <a:latin typeface="Rockwell" panose="02060603020205020403" pitchFamily="18" charset="0"/>
              </a:rPr>
              <a:t>Nutrition GHS 1:8</a:t>
            </a:r>
          </a:p>
          <a:p>
            <a:r>
              <a:rPr lang="en-US" dirty="0">
                <a:latin typeface="Rockwell" panose="02060603020205020403" pitchFamily="18" charset="0"/>
              </a:rPr>
              <a:t>Overcrowding</a:t>
            </a:r>
          </a:p>
        </p:txBody>
      </p:sp>
    </p:spTree>
    <p:extLst>
      <p:ext uri="{BB962C8B-B14F-4D97-AF65-F5344CB8AC3E}">
        <p14:creationId xmlns:p14="http://schemas.microsoft.com/office/powerpoint/2010/main" val="3882611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5E37020-4B7F-7844-BA04-C6689E544987}"/>
              </a:ext>
            </a:extLst>
          </p:cNvPr>
          <p:cNvSpPr>
            <a:spLocks noGrp="1"/>
          </p:cNvSpPr>
          <p:nvPr>
            <p:ph idx="1"/>
          </p:nvPr>
        </p:nvSpPr>
        <p:spPr/>
        <p:txBody>
          <a:bodyPr>
            <a:normAutofit/>
          </a:bodyPr>
          <a:lstStyle/>
          <a:p>
            <a:r>
              <a:rPr lang="en-US" sz="3700" dirty="0">
                <a:latin typeface="Rockwell" panose="02060603020205020403" pitchFamily="18" charset="0"/>
              </a:rPr>
              <a:t>Politics &amp; Public Policy – why are these not sustainable?</a:t>
            </a:r>
          </a:p>
          <a:p>
            <a:r>
              <a:rPr lang="en-US" sz="3700" dirty="0">
                <a:latin typeface="Rockwell" panose="02060603020205020403" pitchFamily="18" charset="0"/>
              </a:rPr>
              <a:t>Because of the current political system – A party elder will override a policy analyst</a:t>
            </a:r>
          </a:p>
          <a:p>
            <a:r>
              <a:rPr lang="en-US" sz="3700" dirty="0">
                <a:latin typeface="Rockwell" panose="02060603020205020403" pitchFamily="18" charset="0"/>
              </a:rPr>
              <a:t>He will use his mind versus social science</a:t>
            </a:r>
          </a:p>
          <a:p>
            <a:r>
              <a:rPr lang="en-US" sz="3700" dirty="0">
                <a:latin typeface="Rockwell" panose="02060603020205020403" pitchFamily="18" charset="0"/>
              </a:rPr>
              <a:t>When I first met KA, over drinks he asked what I was doing in Europe. I said public policy education. His response is he had been trying to get EU to do that for years</a:t>
            </a:r>
          </a:p>
          <a:p>
            <a:r>
              <a:rPr lang="en-US" sz="3700" dirty="0">
                <a:latin typeface="Rockwell" panose="02060603020205020403" pitchFamily="18" charset="0"/>
              </a:rPr>
              <a:t>USA is working because they have the first public policy schools and everything R&amp;D</a:t>
            </a:r>
          </a:p>
        </p:txBody>
      </p:sp>
    </p:spTree>
    <p:extLst>
      <p:ext uri="{BB962C8B-B14F-4D97-AF65-F5344CB8AC3E}">
        <p14:creationId xmlns:p14="http://schemas.microsoft.com/office/powerpoint/2010/main" val="22208837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E7BCBBDC-319E-2A47-AC06-39EC8E14CAF1}"/>
              </a:ext>
            </a:extLst>
          </p:cNvPr>
          <p:cNvPicPr>
            <a:picLocks noGrp="1" noChangeAspect="1"/>
          </p:cNvPicPr>
          <p:nvPr>
            <p:ph idx="1"/>
          </p:nvPr>
        </p:nvPicPr>
        <p:blipFill>
          <a:blip r:embed="rId2"/>
          <a:stretch>
            <a:fillRect/>
          </a:stretch>
        </p:blipFill>
        <p:spPr>
          <a:xfrm>
            <a:off x="909280" y="138113"/>
            <a:ext cx="10394077" cy="6613525"/>
          </a:xfrm>
        </p:spPr>
      </p:pic>
    </p:spTree>
    <p:extLst>
      <p:ext uri="{BB962C8B-B14F-4D97-AF65-F5344CB8AC3E}">
        <p14:creationId xmlns:p14="http://schemas.microsoft.com/office/powerpoint/2010/main" val="8268207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EB9C730B-0C6F-5C4F-A6A7-AE0E80F4F834}"/>
              </a:ext>
            </a:extLst>
          </p:cNvPr>
          <p:cNvPicPr>
            <a:picLocks noGrp="1" noChangeAspect="1"/>
          </p:cNvPicPr>
          <p:nvPr>
            <p:ph idx="1"/>
          </p:nvPr>
        </p:nvPicPr>
        <p:blipFill>
          <a:blip r:embed="rId2"/>
          <a:stretch>
            <a:fillRect/>
          </a:stretch>
        </p:blipFill>
        <p:spPr>
          <a:xfrm>
            <a:off x="1261269" y="346075"/>
            <a:ext cx="9690100" cy="6197600"/>
          </a:xfrm>
        </p:spPr>
      </p:pic>
    </p:spTree>
    <p:extLst>
      <p:ext uri="{BB962C8B-B14F-4D97-AF65-F5344CB8AC3E}">
        <p14:creationId xmlns:p14="http://schemas.microsoft.com/office/powerpoint/2010/main" val="42844711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80BFD7-7930-D34D-B50B-3721812ECC9F}"/>
              </a:ext>
            </a:extLst>
          </p:cNvPr>
          <p:cNvSpPr>
            <a:spLocks noGrp="1"/>
          </p:cNvSpPr>
          <p:nvPr>
            <p:ph idx="1"/>
          </p:nvPr>
        </p:nvSpPr>
        <p:spPr>
          <a:xfrm>
            <a:off x="450761" y="836023"/>
            <a:ext cx="11410317" cy="5915506"/>
          </a:xfrm>
        </p:spPr>
        <p:txBody>
          <a:bodyPr/>
          <a:lstStyle/>
          <a:p>
            <a:pPr marL="0" indent="0">
              <a:buNone/>
            </a:pPr>
            <a:r>
              <a:rPr lang="en-US" dirty="0">
                <a:latin typeface="Rockwell" panose="02060603020205020403" pitchFamily="18" charset="0"/>
              </a:rPr>
              <a:t>PUBLIC SAFETY – Prisons Policy</a:t>
            </a:r>
          </a:p>
          <a:p>
            <a:r>
              <a:rPr lang="en-US" dirty="0">
                <a:latin typeface="Rockwell" panose="02060603020205020403" pitchFamily="18" charset="0"/>
              </a:rPr>
              <a:t>Ghana Prisons Council</a:t>
            </a:r>
          </a:p>
          <a:p>
            <a:pPr lvl="1"/>
            <a:r>
              <a:rPr lang="en-US" dirty="0">
                <a:latin typeface="Rockwell" panose="02060603020205020403" pitchFamily="18" charset="0"/>
              </a:rPr>
              <a:t>Revolving door</a:t>
            </a:r>
          </a:p>
          <a:p>
            <a:pPr lvl="1"/>
            <a:r>
              <a:rPr lang="en-US" dirty="0">
                <a:latin typeface="Rockwell" panose="02060603020205020403" pitchFamily="18" charset="0"/>
              </a:rPr>
              <a:t>Alternative sentencing regimes</a:t>
            </a:r>
          </a:p>
          <a:p>
            <a:r>
              <a:rPr lang="en-GB" dirty="0">
                <a:latin typeface="Rockwell" panose="02060603020205020403" pitchFamily="18" charset="0"/>
              </a:rPr>
              <a:t>The over congestion problem is exacerbated by the criminal justice system when persons are put on remand for </a:t>
            </a:r>
            <a:r>
              <a:rPr lang="en-GB" b="1" dirty="0">
                <a:solidFill>
                  <a:srgbClr val="FF0000"/>
                </a:solidFill>
                <a:latin typeface="Rockwell" panose="02060603020205020403" pitchFamily="18" charset="0"/>
              </a:rPr>
              <a:t>eight to sixteen</a:t>
            </a:r>
            <a:r>
              <a:rPr lang="en-GB" dirty="0">
                <a:latin typeface="Rockwell" panose="02060603020205020403" pitchFamily="18" charset="0"/>
              </a:rPr>
              <a:t> years (S. K. Boateng, 2015; CHRAJ, 2006; Koomson, 2015). </a:t>
            </a:r>
          </a:p>
          <a:p>
            <a:r>
              <a:rPr lang="en-US" dirty="0">
                <a:latin typeface="Rockwell" panose="02060603020205020403" pitchFamily="18" charset="0"/>
              </a:rPr>
              <a:t>No sole remand prison – first underway</a:t>
            </a:r>
          </a:p>
          <a:p>
            <a:endParaRPr lang="en-US" dirty="0">
              <a:latin typeface="Rockwell" panose="02060603020205020403" pitchFamily="18" charset="0"/>
            </a:endParaRPr>
          </a:p>
          <a:p>
            <a:pPr lvl="1"/>
            <a:endParaRPr lang="en-US" dirty="0">
              <a:latin typeface="Rockwell" panose="02060603020205020403" pitchFamily="18" charset="0"/>
            </a:endParaRPr>
          </a:p>
        </p:txBody>
      </p:sp>
    </p:spTree>
    <p:extLst>
      <p:ext uri="{BB962C8B-B14F-4D97-AF65-F5344CB8AC3E}">
        <p14:creationId xmlns:p14="http://schemas.microsoft.com/office/powerpoint/2010/main" val="5827142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CF878FC-1F9F-FD42-9B40-6B01E7201CA0}"/>
              </a:ext>
            </a:extLst>
          </p:cNvPr>
          <p:cNvSpPr>
            <a:spLocks noGrp="1"/>
          </p:cNvSpPr>
          <p:nvPr>
            <p:ph idx="1"/>
          </p:nvPr>
        </p:nvSpPr>
        <p:spPr>
          <a:xfrm>
            <a:off x="401051" y="1331495"/>
            <a:ext cx="11223541" cy="5420034"/>
          </a:xfrm>
        </p:spPr>
        <p:txBody>
          <a:bodyPr/>
          <a:lstStyle/>
          <a:p>
            <a:r>
              <a:rPr lang="en-US" dirty="0">
                <a:latin typeface="Rockwell" panose="02060603020205020403" pitchFamily="18" charset="0"/>
              </a:rPr>
              <a:t>Finally political decisions and policies should be crafted scientifically using hardcore </a:t>
            </a:r>
            <a:r>
              <a:rPr lang="en-US" b="1" dirty="0">
                <a:solidFill>
                  <a:srgbClr val="C00000"/>
                </a:solidFill>
                <a:latin typeface="Rockwell" panose="02060603020205020403" pitchFamily="18" charset="0"/>
              </a:rPr>
              <a:t>DATA</a:t>
            </a:r>
            <a:r>
              <a:rPr lang="en-US" dirty="0">
                <a:latin typeface="Rockwell" panose="02060603020205020403" pitchFamily="18" charset="0"/>
              </a:rPr>
              <a:t> not what party elders say</a:t>
            </a:r>
          </a:p>
          <a:p>
            <a:r>
              <a:rPr lang="en-US" dirty="0">
                <a:latin typeface="Rockwell" panose="02060603020205020403" pitchFamily="18" charset="0"/>
              </a:rPr>
              <a:t>Policies should not be winner-takes-all centric</a:t>
            </a:r>
          </a:p>
          <a:p>
            <a:r>
              <a:rPr lang="en-US" dirty="0">
                <a:latin typeface="Rockwell" panose="02060603020205020403" pitchFamily="18" charset="0"/>
              </a:rPr>
              <a:t>When in Geneva, we got better up-to-date data about the continent from Europe than from our statistical agencies</a:t>
            </a:r>
          </a:p>
        </p:txBody>
      </p:sp>
    </p:spTree>
    <p:extLst>
      <p:ext uri="{BB962C8B-B14F-4D97-AF65-F5344CB8AC3E}">
        <p14:creationId xmlns:p14="http://schemas.microsoft.com/office/powerpoint/2010/main" val="32889907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BF21522-FFDB-CE4B-8CB0-8B40DB658497}"/>
              </a:ext>
            </a:extLst>
          </p:cNvPr>
          <p:cNvPicPr>
            <a:picLocks noGrp="1" noChangeAspect="1"/>
          </p:cNvPicPr>
          <p:nvPr>
            <p:ph idx="1"/>
          </p:nvPr>
        </p:nvPicPr>
        <p:blipFill>
          <a:blip r:embed="rId2"/>
          <a:stretch>
            <a:fillRect/>
          </a:stretch>
        </p:blipFill>
        <p:spPr>
          <a:xfrm>
            <a:off x="261622" y="1146143"/>
            <a:ext cx="7899861" cy="4437824"/>
          </a:xfrm>
        </p:spPr>
      </p:pic>
      <p:sp>
        <p:nvSpPr>
          <p:cNvPr id="5" name="TextBox 4">
            <a:extLst>
              <a:ext uri="{FF2B5EF4-FFF2-40B4-BE49-F238E27FC236}">
                <a16:creationId xmlns:a16="http://schemas.microsoft.com/office/drawing/2014/main" id="{0DF444C1-A807-EF47-8764-9DBDD7B9D4B8}"/>
              </a:ext>
            </a:extLst>
          </p:cNvPr>
          <p:cNvSpPr txBox="1"/>
          <p:nvPr/>
        </p:nvSpPr>
        <p:spPr>
          <a:xfrm>
            <a:off x="8279705" y="1608379"/>
            <a:ext cx="3912296" cy="3416320"/>
          </a:xfrm>
          <a:prstGeom prst="rect">
            <a:avLst/>
          </a:prstGeom>
          <a:noFill/>
        </p:spPr>
        <p:txBody>
          <a:bodyPr wrap="square" rtlCol="0">
            <a:spAutoFit/>
          </a:bodyPr>
          <a:lstStyle/>
          <a:p>
            <a:r>
              <a:rPr lang="en-US" sz="3600" dirty="0">
                <a:latin typeface="Rockwell" panose="02060603020205020403" pitchFamily="18" charset="0"/>
                <a:ea typeface="Helvetica Neue" panose="02000503000000020004" pitchFamily="2" charset="0"/>
                <a:cs typeface="Helvetica Neue" panose="02000503000000020004" pitchFamily="2" charset="0"/>
              </a:rPr>
              <a:t>Same </a:t>
            </a:r>
            <a:r>
              <a:rPr lang="en-US" sz="3600" dirty="0" smtClean="0">
                <a:latin typeface="Rockwell" panose="02060603020205020403" pitchFamily="18" charset="0"/>
                <a:ea typeface="Helvetica Neue" panose="02000503000000020004" pitchFamily="2" charset="0"/>
                <a:cs typeface="Helvetica Neue" panose="02000503000000020004" pitchFamily="2" charset="0"/>
              </a:rPr>
              <a:t>can </a:t>
            </a:r>
            <a:r>
              <a:rPr lang="en-US" sz="3600" dirty="0">
                <a:latin typeface="Rockwell" panose="02060603020205020403" pitchFamily="18" charset="0"/>
                <a:ea typeface="Helvetica Neue" panose="02000503000000020004" pitchFamily="2" charset="0"/>
                <a:cs typeface="Helvetica Neue" panose="02000503000000020004" pitchFamily="2" charset="0"/>
              </a:rPr>
              <a:t>be done for regions, municipalities, districts  and this can inform health policy </a:t>
            </a:r>
          </a:p>
        </p:txBody>
      </p:sp>
    </p:spTree>
    <p:extLst>
      <p:ext uri="{BB962C8B-B14F-4D97-AF65-F5344CB8AC3E}">
        <p14:creationId xmlns:p14="http://schemas.microsoft.com/office/powerpoint/2010/main" val="29835291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F82D3C-FC72-0F4B-B46B-934796508391}"/>
              </a:ext>
            </a:extLst>
          </p:cNvPr>
          <p:cNvSpPr>
            <a:spLocks noGrp="1"/>
          </p:cNvSpPr>
          <p:nvPr>
            <p:ph idx="1"/>
          </p:nvPr>
        </p:nvSpPr>
        <p:spPr>
          <a:xfrm>
            <a:off x="150312" y="1010653"/>
            <a:ext cx="11912252" cy="5740876"/>
          </a:xfrm>
        </p:spPr>
        <p:txBody>
          <a:bodyPr>
            <a:normAutofit/>
          </a:bodyPr>
          <a:lstStyle/>
          <a:p>
            <a:pPr marL="0" indent="0">
              <a:buNone/>
            </a:pPr>
            <a:r>
              <a:rPr lang="en-US" sz="3600" b="1" dirty="0">
                <a:latin typeface="Rockwell" panose="02060603020205020403" pitchFamily="18" charset="0"/>
                <a:ea typeface="Helvetica Neue Condensed Black" panose="02000503000000020004" pitchFamily="2" charset="0"/>
                <a:cs typeface="Helvetica Neue Condensed Black" panose="02000503000000020004" pitchFamily="2" charset="0"/>
              </a:rPr>
              <a:t>TRANSPARENCY AND ACCOUNTABILITY IS KEY IN GOVERNANCE</a:t>
            </a:r>
          </a:p>
          <a:p>
            <a:r>
              <a:rPr lang="en-US" sz="4000" dirty="0">
                <a:latin typeface="Rockwell" panose="02060603020205020403" pitchFamily="18" charset="0"/>
              </a:rPr>
              <a:t>The White House @</a:t>
            </a:r>
            <a:r>
              <a:rPr lang="en-US" sz="4000" dirty="0" err="1">
                <a:latin typeface="Rockwell" panose="02060603020205020403" pitchFamily="18" charset="0"/>
              </a:rPr>
              <a:t>WhiteHouse</a:t>
            </a:r>
            <a:endParaRPr lang="en-US" sz="4000" dirty="0">
              <a:latin typeface="Rockwell" panose="02060603020205020403" pitchFamily="18" charset="0"/>
            </a:endParaRPr>
          </a:p>
          <a:p>
            <a:r>
              <a:rPr lang="en-US" sz="4000" dirty="0">
                <a:latin typeface="Rockwell" panose="02060603020205020403" pitchFamily="18" charset="0"/>
              </a:rPr>
              <a:t>No smoke and mirrors: "</a:t>
            </a:r>
            <a:r>
              <a:rPr lang="en-US" sz="4000" b="1" dirty="0">
                <a:latin typeface="Rockwell" panose="02060603020205020403" pitchFamily="18" charset="0"/>
              </a:rPr>
              <a:t>Anyone with computer access can download and read the transcript</a:t>
            </a:r>
            <a:r>
              <a:rPr lang="en-US" sz="4000" dirty="0">
                <a:latin typeface="Rockwell" panose="02060603020205020403" pitchFamily="18" charset="0"/>
              </a:rPr>
              <a:t>.”</a:t>
            </a:r>
          </a:p>
          <a:p>
            <a:r>
              <a:rPr lang="en-US" sz="4000" dirty="0">
                <a:latin typeface="Rockwell" panose="02060603020205020403" pitchFamily="18" charset="0"/>
              </a:rPr>
              <a:t>This is democracy. People read and make up their minds for themselves</a:t>
            </a:r>
          </a:p>
        </p:txBody>
      </p:sp>
    </p:spTree>
    <p:extLst>
      <p:ext uri="{BB962C8B-B14F-4D97-AF65-F5344CB8AC3E}">
        <p14:creationId xmlns:p14="http://schemas.microsoft.com/office/powerpoint/2010/main" val="9957764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C52A266-2ACB-894F-ABDB-F489294CBCD8}"/>
              </a:ext>
            </a:extLst>
          </p:cNvPr>
          <p:cNvPicPr>
            <a:picLocks noChangeAspect="1"/>
          </p:cNvPicPr>
          <p:nvPr/>
        </p:nvPicPr>
        <p:blipFill>
          <a:blip r:embed="rId2"/>
          <a:stretch>
            <a:fillRect/>
          </a:stretch>
        </p:blipFill>
        <p:spPr>
          <a:xfrm>
            <a:off x="6051578" y="0"/>
            <a:ext cx="6140422" cy="6858000"/>
          </a:xfrm>
          <a:prstGeom prst="rect">
            <a:avLst/>
          </a:prstGeom>
        </p:spPr>
      </p:pic>
      <p:pic>
        <p:nvPicPr>
          <p:cNvPr id="16" name="Picture 15">
            <a:extLst>
              <a:ext uri="{FF2B5EF4-FFF2-40B4-BE49-F238E27FC236}">
                <a16:creationId xmlns:a16="http://schemas.microsoft.com/office/drawing/2014/main" id="{36D1CF9F-7D86-584F-8D8B-D18D5C3244EF}"/>
              </a:ext>
            </a:extLst>
          </p:cNvPr>
          <p:cNvPicPr>
            <a:picLocks noChangeAspect="1"/>
          </p:cNvPicPr>
          <p:nvPr/>
        </p:nvPicPr>
        <p:blipFill rotWithShape="1">
          <a:blip r:embed="rId3"/>
          <a:srcRect l="19010" r="16058" b="7486"/>
          <a:stretch/>
        </p:blipFill>
        <p:spPr>
          <a:xfrm>
            <a:off x="0" y="-1"/>
            <a:ext cx="5737412" cy="6892861"/>
          </a:xfrm>
          <a:prstGeom prst="rect">
            <a:avLst/>
          </a:prstGeom>
        </p:spPr>
      </p:pic>
    </p:spTree>
    <p:extLst>
      <p:ext uri="{BB962C8B-B14F-4D97-AF65-F5344CB8AC3E}">
        <p14:creationId xmlns:p14="http://schemas.microsoft.com/office/powerpoint/2010/main" val="10157196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09DA41-CBD4-4743-8BB6-467672562544}"/>
              </a:ext>
            </a:extLst>
          </p:cNvPr>
          <p:cNvPicPr>
            <a:picLocks noChangeAspect="1"/>
          </p:cNvPicPr>
          <p:nvPr/>
        </p:nvPicPr>
        <p:blipFill>
          <a:blip r:embed="rId2"/>
          <a:stretch>
            <a:fillRect/>
          </a:stretch>
        </p:blipFill>
        <p:spPr>
          <a:xfrm>
            <a:off x="0" y="0"/>
            <a:ext cx="5870703" cy="6858000"/>
          </a:xfrm>
          <a:prstGeom prst="rect">
            <a:avLst/>
          </a:prstGeom>
        </p:spPr>
      </p:pic>
      <p:pic>
        <p:nvPicPr>
          <p:cNvPr id="5" name="Picture 4">
            <a:extLst>
              <a:ext uri="{FF2B5EF4-FFF2-40B4-BE49-F238E27FC236}">
                <a16:creationId xmlns:a16="http://schemas.microsoft.com/office/drawing/2014/main" id="{73D57F71-B3F8-AB4C-A7E4-06BBF7D10507}"/>
              </a:ext>
            </a:extLst>
          </p:cNvPr>
          <p:cNvPicPr>
            <a:picLocks noChangeAspect="1"/>
          </p:cNvPicPr>
          <p:nvPr/>
        </p:nvPicPr>
        <p:blipFill>
          <a:blip r:embed="rId3"/>
          <a:stretch>
            <a:fillRect/>
          </a:stretch>
        </p:blipFill>
        <p:spPr>
          <a:xfrm>
            <a:off x="5870703" y="0"/>
            <a:ext cx="6699040" cy="6858000"/>
          </a:xfrm>
          <a:prstGeom prst="rect">
            <a:avLst/>
          </a:prstGeom>
        </p:spPr>
      </p:pic>
    </p:spTree>
    <p:extLst>
      <p:ext uri="{BB962C8B-B14F-4D97-AF65-F5344CB8AC3E}">
        <p14:creationId xmlns:p14="http://schemas.microsoft.com/office/powerpoint/2010/main" val="13894459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73A045-BA49-E14B-8BC3-46F043D686FA}"/>
              </a:ext>
            </a:extLst>
          </p:cNvPr>
          <p:cNvPicPr>
            <a:picLocks noChangeAspect="1"/>
          </p:cNvPicPr>
          <p:nvPr/>
        </p:nvPicPr>
        <p:blipFill rotWithShape="1">
          <a:blip r:embed="rId2"/>
          <a:srcRect l="17980" r="18950" b="2193"/>
          <a:stretch/>
        </p:blipFill>
        <p:spPr>
          <a:xfrm>
            <a:off x="0" y="0"/>
            <a:ext cx="4966447" cy="6868262"/>
          </a:xfrm>
          <a:prstGeom prst="rect">
            <a:avLst/>
          </a:prstGeom>
        </p:spPr>
      </p:pic>
      <p:pic>
        <p:nvPicPr>
          <p:cNvPr id="7" name="Picture 6">
            <a:extLst>
              <a:ext uri="{FF2B5EF4-FFF2-40B4-BE49-F238E27FC236}">
                <a16:creationId xmlns:a16="http://schemas.microsoft.com/office/drawing/2014/main" id="{03123BC9-0C17-D044-94E2-B5F699B76247}"/>
              </a:ext>
            </a:extLst>
          </p:cNvPr>
          <p:cNvPicPr>
            <a:picLocks noChangeAspect="1"/>
          </p:cNvPicPr>
          <p:nvPr/>
        </p:nvPicPr>
        <p:blipFill>
          <a:blip r:embed="rId3"/>
          <a:stretch>
            <a:fillRect/>
          </a:stretch>
        </p:blipFill>
        <p:spPr>
          <a:xfrm>
            <a:off x="6704959" y="0"/>
            <a:ext cx="3838175" cy="6858000"/>
          </a:xfrm>
          <a:prstGeom prst="rect">
            <a:avLst/>
          </a:prstGeom>
        </p:spPr>
      </p:pic>
    </p:spTree>
    <p:extLst>
      <p:ext uri="{BB962C8B-B14F-4D97-AF65-F5344CB8AC3E}">
        <p14:creationId xmlns:p14="http://schemas.microsoft.com/office/powerpoint/2010/main" val="11523004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FCFCAF-C21D-BD4E-9FE1-6DF48BB87D4A}"/>
              </a:ext>
            </a:extLst>
          </p:cNvPr>
          <p:cNvPicPr>
            <a:picLocks noChangeAspect="1"/>
          </p:cNvPicPr>
          <p:nvPr/>
        </p:nvPicPr>
        <p:blipFill>
          <a:blip r:embed="rId2"/>
          <a:stretch>
            <a:fillRect/>
          </a:stretch>
        </p:blipFill>
        <p:spPr>
          <a:xfrm>
            <a:off x="251192" y="0"/>
            <a:ext cx="4912298" cy="6858000"/>
          </a:xfrm>
          <a:prstGeom prst="rect">
            <a:avLst/>
          </a:prstGeom>
        </p:spPr>
      </p:pic>
      <p:pic>
        <p:nvPicPr>
          <p:cNvPr id="4" name="Picture 3">
            <a:extLst>
              <a:ext uri="{FF2B5EF4-FFF2-40B4-BE49-F238E27FC236}">
                <a16:creationId xmlns:a16="http://schemas.microsoft.com/office/drawing/2014/main" id="{0480DE95-AB6F-9147-A48F-6AF135DEC38A}"/>
              </a:ext>
            </a:extLst>
          </p:cNvPr>
          <p:cNvPicPr>
            <a:picLocks noChangeAspect="1"/>
          </p:cNvPicPr>
          <p:nvPr/>
        </p:nvPicPr>
        <p:blipFill>
          <a:blip r:embed="rId3"/>
          <a:stretch>
            <a:fillRect/>
          </a:stretch>
        </p:blipFill>
        <p:spPr>
          <a:xfrm>
            <a:off x="6096000" y="0"/>
            <a:ext cx="5870703" cy="6893629"/>
          </a:xfrm>
          <a:prstGeom prst="rect">
            <a:avLst/>
          </a:prstGeom>
        </p:spPr>
      </p:pic>
    </p:spTree>
    <p:extLst>
      <p:ext uri="{BB962C8B-B14F-4D97-AF65-F5344CB8AC3E}">
        <p14:creationId xmlns:p14="http://schemas.microsoft.com/office/powerpoint/2010/main" val="32437469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EF76E5-515C-0940-879B-053B3AE13175}"/>
              </a:ext>
            </a:extLst>
          </p:cNvPr>
          <p:cNvPicPr>
            <a:picLocks noChangeAspect="1"/>
          </p:cNvPicPr>
          <p:nvPr/>
        </p:nvPicPr>
        <p:blipFill rotWithShape="1">
          <a:blip r:embed="rId2"/>
          <a:srcRect l="20578" r="15342"/>
          <a:stretch/>
        </p:blipFill>
        <p:spPr>
          <a:xfrm>
            <a:off x="0" y="0"/>
            <a:ext cx="4410635" cy="6858000"/>
          </a:xfrm>
          <a:prstGeom prst="rect">
            <a:avLst/>
          </a:prstGeom>
        </p:spPr>
      </p:pic>
      <p:pic>
        <p:nvPicPr>
          <p:cNvPr id="9" name="Picture 8">
            <a:extLst>
              <a:ext uri="{FF2B5EF4-FFF2-40B4-BE49-F238E27FC236}">
                <a16:creationId xmlns:a16="http://schemas.microsoft.com/office/drawing/2014/main" id="{DDD4048F-0411-6E4C-8382-69AEEDC393B9}"/>
              </a:ext>
            </a:extLst>
          </p:cNvPr>
          <p:cNvPicPr>
            <a:picLocks noChangeAspect="1"/>
          </p:cNvPicPr>
          <p:nvPr/>
        </p:nvPicPr>
        <p:blipFill rotWithShape="1">
          <a:blip r:embed="rId3"/>
          <a:srcRect l="31586" t="15164" r="10509"/>
          <a:stretch/>
        </p:blipFill>
        <p:spPr>
          <a:xfrm>
            <a:off x="4523446" y="268941"/>
            <a:ext cx="3796390" cy="5916705"/>
          </a:xfrm>
          <a:prstGeom prst="rect">
            <a:avLst/>
          </a:prstGeom>
        </p:spPr>
      </p:pic>
      <p:pic>
        <p:nvPicPr>
          <p:cNvPr id="10" name="Picture 9">
            <a:extLst>
              <a:ext uri="{FF2B5EF4-FFF2-40B4-BE49-F238E27FC236}">
                <a16:creationId xmlns:a16="http://schemas.microsoft.com/office/drawing/2014/main" id="{8D01EA83-42DB-CD41-89A1-CB5325793098}"/>
              </a:ext>
            </a:extLst>
          </p:cNvPr>
          <p:cNvPicPr>
            <a:picLocks noChangeAspect="1"/>
          </p:cNvPicPr>
          <p:nvPr/>
        </p:nvPicPr>
        <p:blipFill>
          <a:blip r:embed="rId4"/>
          <a:stretch>
            <a:fillRect/>
          </a:stretch>
        </p:blipFill>
        <p:spPr>
          <a:xfrm>
            <a:off x="8353825" y="0"/>
            <a:ext cx="3838175" cy="6858000"/>
          </a:xfrm>
          <a:prstGeom prst="rect">
            <a:avLst/>
          </a:prstGeom>
        </p:spPr>
      </p:pic>
    </p:spTree>
    <p:extLst>
      <p:ext uri="{BB962C8B-B14F-4D97-AF65-F5344CB8AC3E}">
        <p14:creationId xmlns:p14="http://schemas.microsoft.com/office/powerpoint/2010/main" val="8506080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6E0440-FCA0-1C46-8AEE-68F00C201957}"/>
              </a:ext>
            </a:extLst>
          </p:cNvPr>
          <p:cNvPicPr>
            <a:picLocks noChangeAspect="1"/>
          </p:cNvPicPr>
          <p:nvPr/>
        </p:nvPicPr>
        <p:blipFill>
          <a:blip r:embed="rId2"/>
          <a:stretch>
            <a:fillRect/>
          </a:stretch>
        </p:blipFill>
        <p:spPr>
          <a:xfrm>
            <a:off x="0" y="0"/>
            <a:ext cx="6007100" cy="4229100"/>
          </a:xfrm>
          <a:prstGeom prst="rect">
            <a:avLst/>
          </a:prstGeom>
        </p:spPr>
      </p:pic>
      <p:pic>
        <p:nvPicPr>
          <p:cNvPr id="5" name="Picture 4">
            <a:extLst>
              <a:ext uri="{FF2B5EF4-FFF2-40B4-BE49-F238E27FC236}">
                <a16:creationId xmlns:a16="http://schemas.microsoft.com/office/drawing/2014/main" id="{52BFA431-4645-0D4F-8B05-7620D717F017}"/>
              </a:ext>
            </a:extLst>
          </p:cNvPr>
          <p:cNvPicPr>
            <a:picLocks noChangeAspect="1"/>
          </p:cNvPicPr>
          <p:nvPr/>
        </p:nvPicPr>
        <p:blipFill>
          <a:blip r:embed="rId3"/>
          <a:stretch>
            <a:fillRect/>
          </a:stretch>
        </p:blipFill>
        <p:spPr>
          <a:xfrm>
            <a:off x="4145682" y="3006247"/>
            <a:ext cx="8008739" cy="3723361"/>
          </a:xfrm>
          <a:prstGeom prst="rect">
            <a:avLst/>
          </a:prstGeom>
        </p:spPr>
      </p:pic>
      <p:sp>
        <p:nvSpPr>
          <p:cNvPr id="6" name="TextBox 5">
            <a:extLst>
              <a:ext uri="{FF2B5EF4-FFF2-40B4-BE49-F238E27FC236}">
                <a16:creationId xmlns:a16="http://schemas.microsoft.com/office/drawing/2014/main" id="{4A97C934-5E89-3A47-AC06-5087C1B5741D}"/>
              </a:ext>
            </a:extLst>
          </p:cNvPr>
          <p:cNvSpPr txBox="1"/>
          <p:nvPr/>
        </p:nvSpPr>
        <p:spPr>
          <a:xfrm>
            <a:off x="6184902" y="1753644"/>
            <a:ext cx="5451777" cy="1200329"/>
          </a:xfrm>
          <a:prstGeom prst="rect">
            <a:avLst/>
          </a:prstGeom>
          <a:noFill/>
        </p:spPr>
        <p:txBody>
          <a:bodyPr wrap="square" rtlCol="0">
            <a:spAutoFit/>
          </a:bodyPr>
          <a:lstStyle/>
          <a:p>
            <a:r>
              <a:rPr lang="en-US" sz="3600" dirty="0"/>
              <a:t>AFRICA PROGRESS REPORT 2013</a:t>
            </a:r>
          </a:p>
        </p:txBody>
      </p:sp>
    </p:spTree>
    <p:extLst>
      <p:ext uri="{BB962C8B-B14F-4D97-AF65-F5344CB8AC3E}">
        <p14:creationId xmlns:p14="http://schemas.microsoft.com/office/powerpoint/2010/main" val="36279845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7F0D5-0377-C84A-9443-6F5D131D78FC}"/>
              </a:ext>
            </a:extLst>
          </p:cNvPr>
          <p:cNvSpPr>
            <a:spLocks noGrp="1"/>
          </p:cNvSpPr>
          <p:nvPr>
            <p:ph type="title"/>
          </p:nvPr>
        </p:nvSpPr>
        <p:spPr/>
        <p:txBody>
          <a:bodyPr/>
          <a:lstStyle/>
          <a:p>
            <a:r>
              <a:rPr lang="en-US" dirty="0"/>
              <a:t>POLITICS</a:t>
            </a:r>
          </a:p>
        </p:txBody>
      </p:sp>
      <p:pic>
        <p:nvPicPr>
          <p:cNvPr id="5" name="Picture 4">
            <a:extLst>
              <a:ext uri="{FF2B5EF4-FFF2-40B4-BE49-F238E27FC236}">
                <a16:creationId xmlns:a16="http://schemas.microsoft.com/office/drawing/2014/main" id="{EE88DF3F-F2EB-F84F-8BA6-AF627399994B}"/>
              </a:ext>
            </a:extLst>
          </p:cNvPr>
          <p:cNvPicPr>
            <a:picLocks noChangeAspect="1"/>
          </p:cNvPicPr>
          <p:nvPr/>
        </p:nvPicPr>
        <p:blipFill>
          <a:blip r:embed="rId2"/>
          <a:stretch>
            <a:fillRect/>
          </a:stretch>
        </p:blipFill>
        <p:spPr>
          <a:xfrm>
            <a:off x="6451614" y="1136470"/>
            <a:ext cx="4908536" cy="4916099"/>
          </a:xfrm>
          <a:prstGeom prst="rect">
            <a:avLst/>
          </a:prstGeom>
        </p:spPr>
      </p:pic>
    </p:spTree>
    <p:extLst>
      <p:ext uri="{BB962C8B-B14F-4D97-AF65-F5344CB8AC3E}">
        <p14:creationId xmlns:p14="http://schemas.microsoft.com/office/powerpoint/2010/main" val="6643837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PTISM_1" id="{8646DED7-092C-5644-9110-45CD7C123106}" vid="{CBEAF815-984A-494F-B139-30D86B7128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261</TotalTime>
  <Words>859</Words>
  <Application>Microsoft Office PowerPoint</Application>
  <PresentationFormat>Widescreen</PresentationFormat>
  <Paragraphs>67</Paragraphs>
  <Slides>25</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25</vt:i4>
      </vt:variant>
    </vt:vector>
  </HeadingPairs>
  <TitlesOfParts>
    <vt:vector size="37" baseType="lpstr">
      <vt:lpstr>Arial</vt:lpstr>
      <vt:lpstr>Avenir Light</vt:lpstr>
      <vt:lpstr>Calibri</vt:lpstr>
      <vt:lpstr>Calibri Light</vt:lpstr>
      <vt:lpstr>Cambria</vt:lpstr>
      <vt:lpstr>Gandhi Serif</vt:lpstr>
      <vt:lpstr>Helvetica Neue</vt:lpstr>
      <vt:lpstr>Helvetica Neue Condensed Black</vt:lpstr>
      <vt:lpstr>Rockwell</vt:lpstr>
      <vt:lpstr>Times New Roman</vt:lpstr>
      <vt:lpstr>Trajan Pro</vt:lpstr>
      <vt:lpstr>Office Theme</vt:lpstr>
      <vt:lpstr>Politics &amp; Policies  for and against  Africa’s Sustainable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POLITICS</vt:lpstr>
      <vt:lpstr>PowerPoint Presentation</vt:lpstr>
      <vt:lpstr>PowerPoint Presentation</vt:lpstr>
      <vt:lpstr>PowerPoint Presentation</vt:lpstr>
      <vt:lpstr>PUBLIC POLICY</vt:lpstr>
      <vt:lpstr>PowerPoint Presentation</vt:lpstr>
      <vt:lpstr>PowerPoint Presentation</vt:lpstr>
      <vt:lpstr>Politics &amp; Policies for  and against Africa’s Sustainable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Politics &amp; Policies for and against  Africa Sustainable Development</dc:title>
  <dc:creator>Microsoft Office User</dc:creator>
  <cp:lastModifiedBy>Patrick</cp:lastModifiedBy>
  <cp:revision>50</cp:revision>
  <dcterms:created xsi:type="dcterms:W3CDTF">2019-10-31T20:23:07Z</dcterms:created>
  <dcterms:modified xsi:type="dcterms:W3CDTF">2019-11-01T16:22:08Z</dcterms:modified>
</cp:coreProperties>
</file>