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75" r:id="rId5"/>
    <p:sldId id="258" r:id="rId6"/>
    <p:sldId id="263" r:id="rId7"/>
    <p:sldId id="272" r:id="rId8"/>
    <p:sldId id="268" r:id="rId9"/>
    <p:sldId id="269" r:id="rId10"/>
    <p:sldId id="270" r:id="rId11"/>
    <p:sldId id="266" r:id="rId12"/>
    <p:sldId id="267" r:id="rId13"/>
    <p:sldId id="264" r:id="rId14"/>
    <p:sldId id="265" r:id="rId15"/>
    <p:sldId id="262" r:id="rId16"/>
    <p:sldId id="271"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28-Oct-19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28-Oct-19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28-Oct-19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28-Oct-19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28-Oct-19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28-Oct-19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28-Oct-19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28-Oct-19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28-Oct-19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28-Oct-19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28-Oct-19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28-Oct-19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28-Oct-19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28-Oct-19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28-Oct-19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28-Oct-19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28-Oct-19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28-Oct-19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8490" y="862885"/>
            <a:ext cx="10444765" cy="3593205"/>
          </a:xfrm>
        </p:spPr>
        <p:txBody>
          <a:bodyPr/>
          <a:lstStyle/>
          <a:p>
            <a:pPr algn="ctr"/>
            <a:r>
              <a:rPr lang="en-US" sz="6000" b="1" dirty="0" smtClean="0"/>
              <a:t>AFRICAN REGIONAL CONFERENCE OF THE WORLD CONGRESS OF FAMILIES</a:t>
            </a:r>
            <a:endParaRPr lang="en-US" sz="6000" b="1" dirty="0"/>
          </a:p>
        </p:txBody>
      </p:sp>
      <p:sp>
        <p:nvSpPr>
          <p:cNvPr id="3" name="Subtitle 2"/>
          <p:cNvSpPr>
            <a:spLocks noGrp="1"/>
          </p:cNvSpPr>
          <p:nvPr>
            <p:ph type="subTitle" idx="1"/>
          </p:nvPr>
        </p:nvSpPr>
        <p:spPr>
          <a:xfrm>
            <a:off x="1154955" y="4777379"/>
            <a:ext cx="8825658" cy="1340085"/>
          </a:xfrm>
        </p:spPr>
        <p:txBody>
          <a:bodyPr/>
          <a:lstStyle/>
          <a:p>
            <a:pPr algn="ctr"/>
            <a:r>
              <a:rPr lang="en-US" b="1" dirty="0" smtClean="0">
                <a:solidFill>
                  <a:schemeClr val="accent1">
                    <a:lumMod val="40000"/>
                    <a:lumOff val="60000"/>
                  </a:schemeClr>
                </a:solidFill>
              </a:rPr>
              <a:t>PRISON FOR CHANGE, NOT CHANGE</a:t>
            </a:r>
          </a:p>
          <a:p>
            <a:pPr algn="ctr"/>
            <a:r>
              <a:rPr lang="en-US" i="1" dirty="0" smtClean="0"/>
              <a:t>Presented by:</a:t>
            </a:r>
            <a:endParaRPr lang="en-US" i="1" dirty="0"/>
          </a:p>
          <a:p>
            <a:pPr algn="ctr"/>
            <a:r>
              <a:rPr lang="en-US" b="1" dirty="0" smtClean="0">
                <a:solidFill>
                  <a:schemeClr val="accent1">
                    <a:lumMod val="40000"/>
                    <a:lumOff val="60000"/>
                  </a:schemeClr>
                </a:solidFill>
              </a:rPr>
              <a:t>DR. ABENA ASOMANING ANTWI</a:t>
            </a:r>
          </a:p>
          <a:p>
            <a:endParaRPr lang="en-US" b="1" dirty="0">
              <a:solidFill>
                <a:schemeClr val="accent1">
                  <a:lumMod val="40000"/>
                  <a:lumOff val="60000"/>
                </a:schemeClr>
              </a:solidFill>
            </a:endParaRPr>
          </a:p>
        </p:txBody>
      </p:sp>
    </p:spTree>
    <p:extLst>
      <p:ext uri="{BB962C8B-B14F-4D97-AF65-F5344CB8AC3E}">
        <p14:creationId xmlns:p14="http://schemas.microsoft.com/office/powerpoint/2010/main" val="127635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13056"/>
            <a:ext cx="8761413" cy="706964"/>
          </a:xfrm>
        </p:spPr>
        <p:txBody>
          <a:bodyPr/>
          <a:lstStyle/>
          <a:p>
            <a:r>
              <a:rPr lang="en-US" sz="2800" b="1" dirty="0" smtClean="0"/>
              <a:t>PROFILE OF PRISONS IN SELECTED COUNTRIES</a:t>
            </a:r>
            <a:endParaRPr lang="en-US" sz="2800" b="1" dirty="0"/>
          </a:p>
        </p:txBody>
      </p:sp>
      <p:pic>
        <p:nvPicPr>
          <p:cNvPr id="4" name="Content Placeholder 3"/>
          <p:cNvPicPr>
            <a:picLocks noGrp="1" noChangeAspect="1"/>
          </p:cNvPicPr>
          <p:nvPr>
            <p:ph idx="1"/>
          </p:nvPr>
        </p:nvPicPr>
        <p:blipFill>
          <a:blip r:embed="rId2"/>
          <a:stretch>
            <a:fillRect/>
          </a:stretch>
        </p:blipFill>
        <p:spPr>
          <a:xfrm>
            <a:off x="0" y="1621257"/>
            <a:ext cx="5164428" cy="5236743"/>
          </a:xfrm>
          <a:prstGeom prst="rect">
            <a:avLst/>
          </a:prstGeom>
        </p:spPr>
      </p:pic>
      <p:pic>
        <p:nvPicPr>
          <p:cNvPr id="6" name="Picture 5"/>
          <p:cNvPicPr>
            <a:picLocks noChangeAspect="1"/>
          </p:cNvPicPr>
          <p:nvPr/>
        </p:nvPicPr>
        <p:blipFill>
          <a:blip r:embed="rId3"/>
          <a:stretch>
            <a:fillRect/>
          </a:stretch>
        </p:blipFill>
        <p:spPr>
          <a:xfrm>
            <a:off x="5441225" y="1592143"/>
            <a:ext cx="6255038" cy="5206435"/>
          </a:xfrm>
          <a:prstGeom prst="rect">
            <a:avLst/>
          </a:prstGeom>
        </p:spPr>
      </p:pic>
    </p:spTree>
    <p:extLst>
      <p:ext uri="{BB962C8B-B14F-4D97-AF65-F5344CB8AC3E}">
        <p14:creationId xmlns:p14="http://schemas.microsoft.com/office/powerpoint/2010/main" val="3127869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038" y="806241"/>
            <a:ext cx="10406128" cy="893770"/>
          </a:xfrm>
        </p:spPr>
        <p:txBody>
          <a:bodyPr/>
          <a:lstStyle/>
          <a:p>
            <a:r>
              <a:rPr lang="en-US" sz="2800" b="1" dirty="0" smtClean="0"/>
              <a:t>CONNECTION OF PRISON(ERS) WITH THE SUSTAINABLE DEVELOPMENT GOALS (SDGS)</a:t>
            </a:r>
            <a:endParaRPr lang="en-US" sz="2800" b="1" dirty="0"/>
          </a:p>
        </p:txBody>
      </p:sp>
      <p:sp>
        <p:nvSpPr>
          <p:cNvPr id="3" name="Content Placeholder 2"/>
          <p:cNvSpPr>
            <a:spLocks noGrp="1"/>
          </p:cNvSpPr>
          <p:nvPr>
            <p:ph idx="1"/>
          </p:nvPr>
        </p:nvSpPr>
        <p:spPr>
          <a:xfrm>
            <a:off x="953038" y="2343954"/>
            <a:ext cx="10406128" cy="4327301"/>
          </a:xfrm>
        </p:spPr>
        <p:txBody>
          <a:bodyPr/>
          <a:lstStyle/>
          <a:p>
            <a:r>
              <a:rPr lang="en-US" dirty="0" smtClean="0"/>
              <a:t>Poverty is one key determinant of crime in Africa – supposed to be addressed under the </a:t>
            </a:r>
            <a:r>
              <a:rPr lang="en-US" b="1" dirty="0" smtClean="0"/>
              <a:t>SDG 1 </a:t>
            </a:r>
            <a:r>
              <a:rPr lang="en-US" dirty="0" smtClean="0"/>
              <a:t>(</a:t>
            </a:r>
            <a:r>
              <a:rPr lang="en-US" i="1" dirty="0" smtClean="0"/>
              <a:t>End poverty in all forms</a:t>
            </a:r>
            <a:r>
              <a:rPr lang="en-US" dirty="0" smtClean="0"/>
              <a:t>)</a:t>
            </a:r>
          </a:p>
          <a:p>
            <a:endParaRPr lang="en-US" dirty="0" smtClean="0"/>
          </a:p>
          <a:p>
            <a:r>
              <a:rPr lang="en-US" dirty="0" smtClean="0"/>
              <a:t>Hunger and </a:t>
            </a:r>
            <a:r>
              <a:rPr lang="en-US" dirty="0"/>
              <a:t>poor nutrition </a:t>
            </a:r>
            <a:r>
              <a:rPr lang="en-US" dirty="0" smtClean="0"/>
              <a:t>– </a:t>
            </a:r>
            <a:r>
              <a:rPr lang="en-US" b="1" dirty="0" smtClean="0"/>
              <a:t>SDG 2 </a:t>
            </a:r>
            <a:r>
              <a:rPr lang="en-US" dirty="0" smtClean="0"/>
              <a:t>(</a:t>
            </a:r>
            <a:r>
              <a:rPr lang="en-US" i="1" dirty="0" smtClean="0"/>
              <a:t>End </a:t>
            </a:r>
            <a:r>
              <a:rPr lang="en-US" i="1" dirty="0"/>
              <a:t>hunger, achieve food security and improved nutrition, and promote sustainable </a:t>
            </a:r>
            <a:r>
              <a:rPr lang="en-US" i="1" dirty="0" smtClean="0"/>
              <a:t>agriculture</a:t>
            </a:r>
            <a:r>
              <a:rPr lang="en-US" dirty="0" smtClean="0"/>
              <a:t>)</a:t>
            </a:r>
          </a:p>
          <a:p>
            <a:endParaRPr lang="en-US" dirty="0" smtClean="0"/>
          </a:p>
          <a:p>
            <a:r>
              <a:rPr lang="en-US" dirty="0" smtClean="0"/>
              <a:t>Insanitary and poor living conditions in </a:t>
            </a:r>
            <a:r>
              <a:rPr lang="en-US" dirty="0"/>
              <a:t>prisons – </a:t>
            </a:r>
            <a:r>
              <a:rPr lang="en-US" b="1" dirty="0"/>
              <a:t>SDG 3</a:t>
            </a:r>
            <a:r>
              <a:rPr lang="en-US" dirty="0"/>
              <a:t> (</a:t>
            </a:r>
            <a:r>
              <a:rPr lang="en-US" i="1" dirty="0"/>
              <a:t>Ensure healthy lives and promote well-being for all at all </a:t>
            </a:r>
            <a:r>
              <a:rPr lang="en-US" i="1" dirty="0" smtClean="0"/>
              <a:t>ages</a:t>
            </a:r>
            <a:r>
              <a:rPr lang="en-US" dirty="0" smtClean="0"/>
              <a:t>)</a:t>
            </a:r>
          </a:p>
          <a:p>
            <a:endParaRPr lang="en-US" dirty="0" smtClean="0"/>
          </a:p>
          <a:p>
            <a:r>
              <a:rPr lang="en-US" dirty="0" smtClean="0"/>
              <a:t>Rehabilitation and reformative approaches </a:t>
            </a:r>
            <a:r>
              <a:rPr lang="en-US" dirty="0"/>
              <a:t>of prisons </a:t>
            </a:r>
            <a:r>
              <a:rPr lang="en-US" dirty="0" smtClean="0"/>
              <a:t>– </a:t>
            </a:r>
            <a:r>
              <a:rPr lang="en-US" b="1" dirty="0" smtClean="0"/>
              <a:t>SDG 4 </a:t>
            </a:r>
            <a:r>
              <a:rPr lang="en-US" dirty="0" smtClean="0"/>
              <a:t>(Ensure </a:t>
            </a:r>
            <a:r>
              <a:rPr lang="en-US" dirty="0"/>
              <a:t>inclusive and equitable quality education and promote lifelong learning opportunities for </a:t>
            </a:r>
            <a:r>
              <a:rPr lang="en-US" dirty="0" smtClean="0"/>
              <a:t>all)</a:t>
            </a:r>
          </a:p>
          <a:p>
            <a:endParaRPr lang="en-US" dirty="0"/>
          </a:p>
        </p:txBody>
      </p:sp>
    </p:spTree>
    <p:extLst>
      <p:ext uri="{BB962C8B-B14F-4D97-AF65-F5344CB8AC3E}">
        <p14:creationId xmlns:p14="http://schemas.microsoft.com/office/powerpoint/2010/main" val="16539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739" y="811366"/>
            <a:ext cx="10487548" cy="663201"/>
          </a:xfrm>
        </p:spPr>
        <p:txBody>
          <a:bodyPr/>
          <a:lstStyle/>
          <a:p>
            <a:r>
              <a:rPr lang="en-US" sz="2800" b="1" dirty="0" smtClean="0"/>
              <a:t>CONNECTION OF PRISON(ERS) WITH THE SUSTAINABLE DEVELOPMENT GOALS (SDGS)</a:t>
            </a:r>
            <a:endParaRPr lang="en-US" sz="2800" b="1" dirty="0"/>
          </a:p>
        </p:txBody>
      </p:sp>
      <p:sp>
        <p:nvSpPr>
          <p:cNvPr id="3" name="Content Placeholder 2"/>
          <p:cNvSpPr>
            <a:spLocks noGrp="1"/>
          </p:cNvSpPr>
          <p:nvPr>
            <p:ph idx="1"/>
          </p:nvPr>
        </p:nvSpPr>
        <p:spPr>
          <a:xfrm>
            <a:off x="858739" y="2266682"/>
            <a:ext cx="11067097" cy="4481848"/>
          </a:xfrm>
        </p:spPr>
        <p:txBody>
          <a:bodyPr/>
          <a:lstStyle/>
          <a:p>
            <a:r>
              <a:rPr lang="en-US" dirty="0"/>
              <a:t>Prison reforms for women and juveniles – </a:t>
            </a:r>
            <a:r>
              <a:rPr lang="en-US" b="1" dirty="0"/>
              <a:t>SDG 5</a:t>
            </a:r>
            <a:r>
              <a:rPr lang="en-US" dirty="0"/>
              <a:t> (Achieve gender equality and empower all women and girls)</a:t>
            </a:r>
          </a:p>
          <a:p>
            <a:r>
              <a:rPr lang="en-US" dirty="0"/>
              <a:t>Reintegration for prisoners starts with economic empowerment – </a:t>
            </a:r>
            <a:r>
              <a:rPr lang="en-US" b="1" dirty="0"/>
              <a:t>SDG 8</a:t>
            </a:r>
            <a:r>
              <a:rPr lang="en-US" dirty="0"/>
              <a:t> (Promote sustained, inclusive, and sustainable economic growth, full and productive employment, and decent work for all</a:t>
            </a:r>
            <a:r>
              <a:rPr lang="en-US" dirty="0" smtClean="0"/>
              <a:t>)</a:t>
            </a:r>
          </a:p>
          <a:p>
            <a:r>
              <a:rPr lang="en-US" dirty="0"/>
              <a:t>Crime-prone communities </a:t>
            </a:r>
            <a:r>
              <a:rPr lang="en-US" dirty="0" smtClean="0"/>
              <a:t>– </a:t>
            </a:r>
            <a:r>
              <a:rPr lang="en-US" b="1" dirty="0" smtClean="0"/>
              <a:t>SDG 10 </a:t>
            </a:r>
            <a:r>
              <a:rPr lang="en-US" dirty="0" smtClean="0"/>
              <a:t>(Reduce </a:t>
            </a:r>
            <a:r>
              <a:rPr lang="en-US" dirty="0"/>
              <a:t>inequality within and among </a:t>
            </a:r>
            <a:r>
              <a:rPr lang="en-US" dirty="0" smtClean="0"/>
              <a:t>countries)</a:t>
            </a:r>
          </a:p>
          <a:p>
            <a:r>
              <a:rPr lang="en-US" dirty="0" smtClean="0"/>
              <a:t>Environmental conditions that break up families and create refugees – </a:t>
            </a:r>
            <a:r>
              <a:rPr lang="en-US" b="1" dirty="0" smtClean="0"/>
              <a:t>SGDs 13, 14 &amp; 15 </a:t>
            </a:r>
            <a:r>
              <a:rPr lang="en-US" dirty="0" smtClean="0"/>
              <a:t>(Environmentally-related SDGs)</a:t>
            </a:r>
          </a:p>
          <a:p>
            <a:r>
              <a:rPr lang="en-US" dirty="0" smtClean="0"/>
              <a:t>The Justice </a:t>
            </a:r>
            <a:r>
              <a:rPr lang="en-US" dirty="0"/>
              <a:t>administration systems in Africa – </a:t>
            </a:r>
            <a:r>
              <a:rPr lang="en-US" b="1" dirty="0"/>
              <a:t>SDG 16 </a:t>
            </a:r>
            <a:r>
              <a:rPr lang="en-US" dirty="0"/>
              <a:t>(Promote peaceful and inclusive societies for sustainable development, provide access to justice for all, and build effective, accountable, and inclusive institutions at all </a:t>
            </a:r>
            <a:r>
              <a:rPr lang="en-US" dirty="0" smtClean="0"/>
              <a:t>levels)</a:t>
            </a:r>
          </a:p>
          <a:p>
            <a:r>
              <a:rPr lang="en-US" dirty="0" smtClean="0"/>
              <a:t>Partnerships to </a:t>
            </a:r>
            <a:r>
              <a:rPr lang="en-US" dirty="0"/>
              <a:t>support </a:t>
            </a:r>
            <a:r>
              <a:rPr lang="en-US" dirty="0" smtClean="0"/>
              <a:t>efforts aimed at changing lives </a:t>
            </a:r>
            <a:r>
              <a:rPr lang="en-US" dirty="0"/>
              <a:t>– </a:t>
            </a:r>
            <a:r>
              <a:rPr lang="en-US" b="1" dirty="0"/>
              <a:t>SDG 17</a:t>
            </a:r>
            <a:r>
              <a:rPr lang="en-US" dirty="0"/>
              <a:t> (Strengthen the means of implementation and revitalize the global partnership for sustainable </a:t>
            </a:r>
            <a:r>
              <a:rPr lang="en-US" dirty="0" smtClean="0"/>
              <a:t>development)</a:t>
            </a:r>
            <a:endParaRPr lang="en-US" dirty="0"/>
          </a:p>
          <a:p>
            <a:endParaRPr lang="en-US" dirty="0"/>
          </a:p>
        </p:txBody>
      </p:sp>
    </p:spTree>
    <p:extLst>
      <p:ext uri="{BB962C8B-B14F-4D97-AF65-F5344CB8AC3E}">
        <p14:creationId xmlns:p14="http://schemas.microsoft.com/office/powerpoint/2010/main" val="4128257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844878"/>
            <a:ext cx="9914828" cy="706964"/>
          </a:xfrm>
        </p:spPr>
        <p:txBody>
          <a:bodyPr/>
          <a:lstStyle/>
          <a:p>
            <a:r>
              <a:rPr lang="en-US" b="1" dirty="0" smtClean="0"/>
              <a:t>FUTURE PROSPECTS FOR THIS SUB-ECONOMY</a:t>
            </a:r>
            <a:endParaRPr lang="en-US" b="1" dirty="0"/>
          </a:p>
        </p:txBody>
      </p:sp>
      <p:sp>
        <p:nvSpPr>
          <p:cNvPr id="3" name="Content Placeholder 2"/>
          <p:cNvSpPr>
            <a:spLocks noGrp="1"/>
          </p:cNvSpPr>
          <p:nvPr>
            <p:ph idx="1"/>
          </p:nvPr>
        </p:nvSpPr>
        <p:spPr>
          <a:xfrm>
            <a:off x="476518" y="2163653"/>
            <a:ext cx="11217499" cy="4662153"/>
          </a:xfrm>
        </p:spPr>
        <p:txBody>
          <a:bodyPr/>
          <a:lstStyle/>
          <a:p>
            <a:r>
              <a:rPr lang="en-US" dirty="0" smtClean="0"/>
              <a:t>While there is massive support for  and excitement </a:t>
            </a:r>
            <a:r>
              <a:rPr lang="en-US" dirty="0"/>
              <a:t>over </a:t>
            </a:r>
            <a:r>
              <a:rPr lang="en-US" dirty="0" smtClean="0"/>
              <a:t>the African </a:t>
            </a:r>
            <a:r>
              <a:rPr lang="en-US" dirty="0"/>
              <a:t>Continental Free Trade Area (</a:t>
            </a:r>
            <a:r>
              <a:rPr lang="en-US" dirty="0" err="1"/>
              <a:t>AfCFTA</a:t>
            </a:r>
            <a:r>
              <a:rPr lang="en-US" dirty="0" smtClean="0"/>
              <a:t>) Agreement signed by African </a:t>
            </a:r>
            <a:r>
              <a:rPr lang="en-US" dirty="0"/>
              <a:t>Union leaders </a:t>
            </a:r>
            <a:r>
              <a:rPr lang="en-US" dirty="0" smtClean="0"/>
              <a:t>on 21st </a:t>
            </a:r>
            <a:r>
              <a:rPr lang="en-US" dirty="0"/>
              <a:t>of March </a:t>
            </a:r>
            <a:r>
              <a:rPr lang="en-US" dirty="0" smtClean="0"/>
              <a:t>2018 in Kigali (Rwanda) </a:t>
            </a:r>
            <a:r>
              <a:rPr lang="en-US" dirty="0"/>
              <a:t>, </a:t>
            </a:r>
            <a:r>
              <a:rPr lang="en-US" dirty="0" smtClean="0"/>
              <a:t>what are its implications on integration and subsequently on crime?</a:t>
            </a:r>
          </a:p>
          <a:p>
            <a:r>
              <a:rPr lang="en-US" dirty="0" smtClean="0"/>
              <a:t>What are the safeguards proposed for immigration and policing for the member countries with 27 members of the AU </a:t>
            </a:r>
            <a:r>
              <a:rPr lang="en-US" dirty="0"/>
              <a:t>signing the Protocol on Free Movement of Persons and Right to </a:t>
            </a:r>
            <a:r>
              <a:rPr lang="en-US" dirty="0" smtClean="0"/>
              <a:t>Residence?</a:t>
            </a:r>
          </a:p>
          <a:p>
            <a:r>
              <a:rPr lang="en-US" dirty="0" smtClean="0"/>
              <a:t>With different ideologies regarding religion for countries, will this integration negatively affect the value system of participant countries?</a:t>
            </a:r>
          </a:p>
          <a:p>
            <a:r>
              <a:rPr lang="en-US" dirty="0" smtClean="0"/>
              <a:t>With the increasing youth bulge, unemployment rates for many African countries and a high possibility of an invasion of foreign cultures, does this imply that a time is coming when there will be a trade-off between economic development and weak and often unacceptable immoral cultures among participant countries?</a:t>
            </a:r>
          </a:p>
          <a:p>
            <a:r>
              <a:rPr lang="en-US" dirty="0" smtClean="0"/>
              <a:t>What are the family dynamics going to look like in terms of stability – will there not be intermarriages among the 44 countries that signed the </a:t>
            </a:r>
            <a:r>
              <a:rPr lang="en-US" dirty="0" err="1" smtClean="0"/>
              <a:t>AfCFTA</a:t>
            </a:r>
            <a:r>
              <a:rPr lang="en-US" dirty="0" smtClean="0"/>
              <a:t>?</a:t>
            </a:r>
          </a:p>
          <a:p>
            <a:endParaRPr lang="en-US" dirty="0" smtClean="0"/>
          </a:p>
          <a:p>
            <a:endParaRPr lang="en-US" dirty="0" smtClean="0"/>
          </a:p>
          <a:p>
            <a:endParaRPr lang="en-US" dirty="0"/>
          </a:p>
        </p:txBody>
      </p:sp>
    </p:spTree>
    <p:extLst>
      <p:ext uri="{BB962C8B-B14F-4D97-AF65-F5344CB8AC3E}">
        <p14:creationId xmlns:p14="http://schemas.microsoft.com/office/powerpoint/2010/main" val="2032941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1825" y="2299855"/>
            <a:ext cx="10680683" cy="4578253"/>
          </a:xfrm>
        </p:spPr>
        <p:txBody>
          <a:bodyPr/>
          <a:lstStyle/>
          <a:p>
            <a:r>
              <a:rPr lang="en-US" dirty="0" smtClean="0"/>
              <a:t>What is the cost implication of the actions of criminals on the continent?</a:t>
            </a:r>
          </a:p>
          <a:p>
            <a:endParaRPr lang="en-US" dirty="0" smtClean="0"/>
          </a:p>
          <a:p>
            <a:r>
              <a:rPr lang="en-US" dirty="0" smtClean="0"/>
              <a:t>Can the punitive approaches used via the prison system serve as deterrent enough to people who may consider such progress made by the African economic block such as the proposed common currency, the </a:t>
            </a:r>
            <a:r>
              <a:rPr lang="en-US" dirty="0" err="1" smtClean="0"/>
              <a:t>AfCFTA</a:t>
            </a:r>
            <a:r>
              <a:rPr lang="en-US" dirty="0" smtClean="0"/>
              <a:t> and others, as gold mines?</a:t>
            </a:r>
          </a:p>
          <a:p>
            <a:endParaRPr lang="en-US" dirty="0" smtClean="0"/>
          </a:p>
          <a:p>
            <a:r>
              <a:rPr lang="en-US" dirty="0" smtClean="0"/>
              <a:t>In solidarity with the Christian ideals practiced and being propagated, should we not have a common voice that articulates the fundamental principles of the Bible and also, the need to protect the institution of marriage, family and of development that would remain sustainable?</a:t>
            </a:r>
          </a:p>
          <a:p>
            <a:endParaRPr lang="en-US" dirty="0" smtClean="0"/>
          </a:p>
          <a:p>
            <a:r>
              <a:rPr lang="en-US" dirty="0" smtClean="0"/>
              <a:t>A priority for the future and the sustainability of the family relies on seeking meaningful partnerships and forging ahead with a common goal</a:t>
            </a:r>
          </a:p>
          <a:p>
            <a:endParaRPr lang="en-US" dirty="0"/>
          </a:p>
        </p:txBody>
      </p:sp>
      <p:pic>
        <p:nvPicPr>
          <p:cNvPr id="5" name="Picture 4"/>
          <p:cNvPicPr>
            <a:picLocks noChangeAspect="1"/>
          </p:cNvPicPr>
          <p:nvPr/>
        </p:nvPicPr>
        <p:blipFill>
          <a:blip r:embed="rId2"/>
          <a:stretch>
            <a:fillRect/>
          </a:stretch>
        </p:blipFill>
        <p:spPr>
          <a:xfrm>
            <a:off x="869627" y="702938"/>
            <a:ext cx="10120237" cy="963251"/>
          </a:xfrm>
          <a:prstGeom prst="rect">
            <a:avLst/>
          </a:prstGeom>
        </p:spPr>
      </p:pic>
    </p:spTree>
    <p:extLst>
      <p:ext uri="{BB962C8B-B14F-4D97-AF65-F5344CB8AC3E}">
        <p14:creationId xmlns:p14="http://schemas.microsoft.com/office/powerpoint/2010/main" val="4257345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48664"/>
            <a:ext cx="8761413" cy="706964"/>
          </a:xfrm>
        </p:spPr>
        <p:txBody>
          <a:bodyPr/>
          <a:lstStyle/>
          <a:p>
            <a:r>
              <a:rPr lang="en-US" b="1" dirty="0" smtClean="0"/>
              <a:t>Potential for cross-cultural threats</a:t>
            </a:r>
            <a:endParaRPr lang="en-US" b="1" dirty="0"/>
          </a:p>
        </p:txBody>
      </p:sp>
      <p:pic>
        <p:nvPicPr>
          <p:cNvPr id="4" name="Content Placeholder 3"/>
          <p:cNvPicPr>
            <a:picLocks noGrp="1" noChangeAspect="1"/>
          </p:cNvPicPr>
          <p:nvPr>
            <p:ph idx="1"/>
          </p:nvPr>
        </p:nvPicPr>
        <p:blipFill>
          <a:blip r:embed="rId2"/>
          <a:stretch>
            <a:fillRect/>
          </a:stretch>
        </p:blipFill>
        <p:spPr>
          <a:xfrm>
            <a:off x="472373" y="1273158"/>
            <a:ext cx="3352651" cy="5584841"/>
          </a:xfrm>
          <a:prstGeom prst="rect">
            <a:avLst/>
          </a:prstGeom>
        </p:spPr>
      </p:pic>
      <p:pic>
        <p:nvPicPr>
          <p:cNvPr id="5" name="Picture 4"/>
          <p:cNvPicPr>
            <a:picLocks noChangeAspect="1"/>
          </p:cNvPicPr>
          <p:nvPr/>
        </p:nvPicPr>
        <p:blipFill>
          <a:blip r:embed="rId3"/>
          <a:stretch>
            <a:fillRect/>
          </a:stretch>
        </p:blipFill>
        <p:spPr>
          <a:xfrm>
            <a:off x="3927262" y="1298222"/>
            <a:ext cx="3808897" cy="5559777"/>
          </a:xfrm>
          <a:prstGeom prst="rect">
            <a:avLst/>
          </a:prstGeom>
        </p:spPr>
      </p:pic>
      <p:pic>
        <p:nvPicPr>
          <p:cNvPr id="7" name="Picture 6"/>
          <p:cNvPicPr>
            <a:picLocks noChangeAspect="1"/>
          </p:cNvPicPr>
          <p:nvPr/>
        </p:nvPicPr>
        <p:blipFill>
          <a:blip r:embed="rId4"/>
          <a:stretch>
            <a:fillRect/>
          </a:stretch>
        </p:blipFill>
        <p:spPr>
          <a:xfrm>
            <a:off x="7882916" y="1273158"/>
            <a:ext cx="3823661" cy="5584842"/>
          </a:xfrm>
          <a:prstGeom prst="rect">
            <a:avLst/>
          </a:prstGeom>
        </p:spPr>
      </p:pic>
      <p:sp>
        <p:nvSpPr>
          <p:cNvPr id="8" name="TextBox 7"/>
          <p:cNvSpPr txBox="1"/>
          <p:nvPr/>
        </p:nvSpPr>
        <p:spPr>
          <a:xfrm>
            <a:off x="1648178" y="4380089"/>
            <a:ext cx="994183" cy="369332"/>
          </a:xfrm>
          <a:prstGeom prst="rect">
            <a:avLst/>
          </a:prstGeom>
          <a:noFill/>
        </p:spPr>
        <p:txBody>
          <a:bodyPr wrap="none" rtlCol="0">
            <a:spAutoFit/>
          </a:bodyPr>
          <a:lstStyle/>
          <a:p>
            <a:r>
              <a:rPr lang="en-US" b="1" dirty="0" smtClean="0"/>
              <a:t>Nigeria</a:t>
            </a:r>
            <a:endParaRPr lang="en-US" b="1" dirty="0"/>
          </a:p>
        </p:txBody>
      </p:sp>
      <p:sp>
        <p:nvSpPr>
          <p:cNvPr id="9" name="TextBox 8"/>
          <p:cNvSpPr txBox="1"/>
          <p:nvPr/>
        </p:nvSpPr>
        <p:spPr>
          <a:xfrm>
            <a:off x="4831644" y="4459111"/>
            <a:ext cx="982961" cy="369332"/>
          </a:xfrm>
          <a:prstGeom prst="rect">
            <a:avLst/>
          </a:prstGeom>
          <a:noFill/>
        </p:spPr>
        <p:txBody>
          <a:bodyPr wrap="none" rtlCol="0">
            <a:spAutoFit/>
          </a:bodyPr>
          <a:lstStyle/>
          <a:p>
            <a:r>
              <a:rPr lang="en-US" b="1" dirty="0" smtClean="0">
                <a:solidFill>
                  <a:schemeClr val="bg1"/>
                </a:solidFill>
              </a:rPr>
              <a:t>Ghana</a:t>
            </a:r>
            <a:endParaRPr lang="en-US" b="1" dirty="0">
              <a:solidFill>
                <a:schemeClr val="bg1"/>
              </a:solidFill>
            </a:endParaRPr>
          </a:p>
        </p:txBody>
      </p:sp>
      <p:sp>
        <p:nvSpPr>
          <p:cNvPr id="10" name="TextBox 9"/>
          <p:cNvSpPr txBox="1"/>
          <p:nvPr/>
        </p:nvSpPr>
        <p:spPr>
          <a:xfrm>
            <a:off x="8280549" y="3443111"/>
            <a:ext cx="3028393" cy="369332"/>
          </a:xfrm>
          <a:prstGeom prst="rect">
            <a:avLst/>
          </a:prstGeom>
          <a:noFill/>
        </p:spPr>
        <p:txBody>
          <a:bodyPr wrap="none" rtlCol="0">
            <a:spAutoFit/>
          </a:bodyPr>
          <a:lstStyle/>
          <a:p>
            <a:r>
              <a:rPr lang="en-US" b="1" dirty="0" smtClean="0">
                <a:solidFill>
                  <a:schemeClr val="bg1"/>
                </a:solidFill>
              </a:rPr>
              <a:t>Zambian immigrant in S.A</a:t>
            </a:r>
            <a:endParaRPr lang="en-US" b="1" dirty="0">
              <a:solidFill>
                <a:schemeClr val="bg1"/>
              </a:solidFill>
            </a:endParaRPr>
          </a:p>
        </p:txBody>
      </p:sp>
    </p:spTree>
    <p:extLst>
      <p:ext uri="{BB962C8B-B14F-4D97-AF65-F5344CB8AC3E}">
        <p14:creationId xmlns:p14="http://schemas.microsoft.com/office/powerpoint/2010/main" val="3472437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70466"/>
            <a:ext cx="9388355" cy="706964"/>
          </a:xfrm>
        </p:spPr>
        <p:txBody>
          <a:bodyPr/>
          <a:lstStyle/>
          <a:p>
            <a:r>
              <a:rPr lang="en-US" sz="3200" b="1" dirty="0" smtClean="0"/>
              <a:t>MORE EXHIBITS OF CROSS-CULTURAL THREATS</a:t>
            </a:r>
            <a:endParaRPr lang="en-US" sz="3200" b="1" dirty="0"/>
          </a:p>
        </p:txBody>
      </p:sp>
      <p:pic>
        <p:nvPicPr>
          <p:cNvPr id="4" name="Content Placeholder 3"/>
          <p:cNvPicPr>
            <a:picLocks noGrp="1" noChangeAspect="1"/>
          </p:cNvPicPr>
          <p:nvPr>
            <p:ph idx="1"/>
          </p:nvPr>
        </p:nvPicPr>
        <p:blipFill>
          <a:blip r:embed="rId2"/>
          <a:stretch>
            <a:fillRect/>
          </a:stretch>
        </p:blipFill>
        <p:spPr>
          <a:xfrm>
            <a:off x="1960781" y="1747773"/>
            <a:ext cx="3491752" cy="5037972"/>
          </a:xfrm>
          <a:prstGeom prst="rect">
            <a:avLst/>
          </a:prstGeom>
        </p:spPr>
      </p:pic>
      <p:pic>
        <p:nvPicPr>
          <p:cNvPr id="5" name="Picture 4"/>
          <p:cNvPicPr>
            <a:picLocks noChangeAspect="1"/>
          </p:cNvPicPr>
          <p:nvPr/>
        </p:nvPicPr>
        <p:blipFill>
          <a:blip r:embed="rId3"/>
          <a:stretch>
            <a:fillRect/>
          </a:stretch>
        </p:blipFill>
        <p:spPr>
          <a:xfrm>
            <a:off x="6224900" y="1747773"/>
            <a:ext cx="3691467" cy="4788493"/>
          </a:xfrm>
          <a:prstGeom prst="rect">
            <a:avLst/>
          </a:prstGeom>
        </p:spPr>
      </p:pic>
      <p:sp>
        <p:nvSpPr>
          <p:cNvPr id="6" name="TextBox 5"/>
          <p:cNvSpPr txBox="1"/>
          <p:nvPr/>
        </p:nvSpPr>
        <p:spPr>
          <a:xfrm>
            <a:off x="9916367" y="2720623"/>
            <a:ext cx="2103461" cy="923330"/>
          </a:xfrm>
          <a:prstGeom prst="rect">
            <a:avLst/>
          </a:prstGeom>
          <a:noFill/>
        </p:spPr>
        <p:txBody>
          <a:bodyPr wrap="none" rtlCol="0">
            <a:spAutoFit/>
          </a:bodyPr>
          <a:lstStyle/>
          <a:p>
            <a:r>
              <a:rPr lang="en-US" b="1" dirty="0" smtClean="0"/>
              <a:t>Queer beauty</a:t>
            </a:r>
          </a:p>
          <a:p>
            <a:r>
              <a:rPr lang="en-US" b="1" dirty="0" smtClean="0"/>
              <a:t>Pageant in South</a:t>
            </a:r>
          </a:p>
          <a:p>
            <a:r>
              <a:rPr lang="en-US" b="1" dirty="0" smtClean="0"/>
              <a:t>Africa</a:t>
            </a:r>
            <a:endParaRPr lang="en-US" b="1" dirty="0"/>
          </a:p>
        </p:txBody>
      </p:sp>
    </p:spTree>
    <p:extLst>
      <p:ext uri="{BB962C8B-B14F-4D97-AF65-F5344CB8AC3E}">
        <p14:creationId xmlns:p14="http://schemas.microsoft.com/office/powerpoint/2010/main" val="3965413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p:cNvSpPr/>
          <p:nvPr/>
        </p:nvSpPr>
        <p:spPr>
          <a:xfrm>
            <a:off x="4447308" y="2313712"/>
            <a:ext cx="3117274" cy="2646217"/>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17128" y="5426749"/>
            <a:ext cx="1537600" cy="369332"/>
          </a:xfrm>
          <a:prstGeom prst="rect">
            <a:avLst/>
          </a:prstGeom>
          <a:noFill/>
        </p:spPr>
        <p:txBody>
          <a:bodyPr wrap="none" rtlCol="0">
            <a:spAutoFit/>
          </a:bodyPr>
          <a:lstStyle/>
          <a:p>
            <a:r>
              <a:rPr lang="en-US" b="1" dirty="0" smtClean="0"/>
              <a:t>THANK YOU!</a:t>
            </a:r>
            <a:endParaRPr lang="en-US" b="1" dirty="0"/>
          </a:p>
        </p:txBody>
      </p:sp>
    </p:spTree>
    <p:extLst>
      <p:ext uri="{BB962C8B-B14F-4D97-AF65-F5344CB8AC3E}">
        <p14:creationId xmlns:p14="http://schemas.microsoft.com/office/powerpoint/2010/main" val="341559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IMPRISONMENT IN AFRICA</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0061010"/>
              </p:ext>
            </p:extLst>
          </p:nvPr>
        </p:nvGraphicFramePr>
        <p:xfrm>
          <a:off x="1265790" y="2481265"/>
          <a:ext cx="8927812" cy="3891825"/>
        </p:xfrm>
        <a:graphic>
          <a:graphicData uri="http://schemas.openxmlformats.org/drawingml/2006/table">
            <a:tbl>
              <a:tblPr firstRow="1" bandRow="1">
                <a:tableStyleId>{5C22544A-7EE6-4342-B048-85BDC9FD1C3A}</a:tableStyleId>
              </a:tblPr>
              <a:tblGrid>
                <a:gridCol w="4463906"/>
                <a:gridCol w="4463906"/>
              </a:tblGrid>
              <a:tr h="555975">
                <a:tc>
                  <a:txBody>
                    <a:bodyPr/>
                    <a:lstStyle/>
                    <a:p>
                      <a:r>
                        <a:rPr lang="en-US" dirty="0" smtClean="0"/>
                        <a:t>Country</a:t>
                      </a:r>
                      <a:endParaRPr lang="en-US" dirty="0"/>
                    </a:p>
                  </a:txBody>
                  <a:tcPr/>
                </a:tc>
                <a:tc>
                  <a:txBody>
                    <a:bodyPr/>
                    <a:lstStyle/>
                    <a:p>
                      <a:r>
                        <a:rPr lang="en-US" dirty="0" smtClean="0"/>
                        <a:t>Inmate Population</a:t>
                      </a:r>
                      <a:endParaRPr lang="en-US" dirty="0"/>
                    </a:p>
                  </a:txBody>
                  <a:tcPr/>
                </a:tc>
              </a:tr>
              <a:tr h="555975">
                <a:tc>
                  <a:txBody>
                    <a:bodyPr/>
                    <a:lstStyle/>
                    <a:p>
                      <a:r>
                        <a:rPr lang="en-US" dirty="0" smtClean="0"/>
                        <a:t>Ghana</a:t>
                      </a:r>
                      <a:endParaRPr lang="en-US" dirty="0"/>
                    </a:p>
                  </a:txBody>
                  <a:tcPr/>
                </a:tc>
                <a:tc>
                  <a:txBody>
                    <a:bodyPr/>
                    <a:lstStyle/>
                    <a:p>
                      <a:r>
                        <a:rPr lang="en-US" dirty="0" smtClean="0"/>
                        <a:t>15, 461</a:t>
                      </a:r>
                      <a:endParaRPr lang="en-US" dirty="0"/>
                    </a:p>
                  </a:txBody>
                  <a:tcPr/>
                </a:tc>
              </a:tr>
              <a:tr h="555975">
                <a:tc>
                  <a:txBody>
                    <a:bodyPr/>
                    <a:lstStyle/>
                    <a:p>
                      <a:r>
                        <a:rPr lang="en-US" dirty="0" smtClean="0"/>
                        <a:t>Nigeria</a:t>
                      </a:r>
                      <a:endParaRPr lang="en-US" dirty="0"/>
                    </a:p>
                  </a:txBody>
                  <a:tcPr/>
                </a:tc>
                <a:tc>
                  <a:txBody>
                    <a:bodyPr/>
                    <a:lstStyle/>
                    <a:p>
                      <a:r>
                        <a:rPr lang="en-US" dirty="0" smtClean="0"/>
                        <a:t>39, 153 </a:t>
                      </a:r>
                      <a:endParaRPr lang="en-US" dirty="0"/>
                    </a:p>
                  </a:txBody>
                  <a:tcPr/>
                </a:tc>
              </a:tr>
              <a:tr h="555975">
                <a:tc>
                  <a:txBody>
                    <a:bodyPr/>
                    <a:lstStyle/>
                    <a:p>
                      <a:r>
                        <a:rPr lang="en-US" dirty="0" smtClean="0"/>
                        <a:t>Togo</a:t>
                      </a:r>
                      <a:endParaRPr lang="en-US" dirty="0"/>
                    </a:p>
                  </a:txBody>
                  <a:tcPr/>
                </a:tc>
                <a:tc>
                  <a:txBody>
                    <a:bodyPr/>
                    <a:lstStyle/>
                    <a:p>
                      <a:r>
                        <a:rPr lang="en-US" dirty="0" smtClean="0"/>
                        <a:t>3, 200</a:t>
                      </a:r>
                      <a:endParaRPr lang="en-US" dirty="0"/>
                    </a:p>
                  </a:txBody>
                  <a:tcPr/>
                </a:tc>
              </a:tr>
              <a:tr h="555975">
                <a:tc>
                  <a:txBody>
                    <a:bodyPr/>
                    <a:lstStyle/>
                    <a:p>
                      <a:r>
                        <a:rPr lang="en-US" dirty="0" smtClean="0"/>
                        <a:t>Mali</a:t>
                      </a:r>
                      <a:endParaRPr lang="en-US" dirty="0"/>
                    </a:p>
                  </a:txBody>
                  <a:tcPr/>
                </a:tc>
                <a:tc>
                  <a:txBody>
                    <a:bodyPr/>
                    <a:lstStyle/>
                    <a:p>
                      <a:r>
                        <a:rPr lang="en-US" dirty="0" smtClean="0"/>
                        <a:t>4,040</a:t>
                      </a:r>
                      <a:endParaRPr lang="en-US" dirty="0"/>
                    </a:p>
                  </a:txBody>
                  <a:tcPr/>
                </a:tc>
              </a:tr>
              <a:tr h="555975">
                <a:tc>
                  <a:txBody>
                    <a:bodyPr/>
                    <a:lstStyle/>
                    <a:p>
                      <a:r>
                        <a:rPr lang="en-US" dirty="0" smtClean="0"/>
                        <a:t>Cote </a:t>
                      </a:r>
                      <a:r>
                        <a:rPr lang="en-US" dirty="0" err="1" smtClean="0"/>
                        <a:t>d’lvoire</a:t>
                      </a:r>
                      <a:endParaRPr lang="en-US" dirty="0"/>
                    </a:p>
                  </a:txBody>
                  <a:tcPr/>
                </a:tc>
                <a:tc>
                  <a:txBody>
                    <a:bodyPr/>
                    <a:lstStyle/>
                    <a:p>
                      <a:r>
                        <a:rPr lang="en-US" dirty="0" smtClean="0"/>
                        <a:t>10,355 </a:t>
                      </a:r>
                      <a:endParaRPr lang="en-US" dirty="0"/>
                    </a:p>
                  </a:txBody>
                  <a:tcPr/>
                </a:tc>
              </a:tr>
              <a:tr h="555975">
                <a:tc>
                  <a:txBody>
                    <a:bodyPr/>
                    <a:lstStyle/>
                    <a:p>
                      <a:r>
                        <a:rPr lang="en-US" dirty="0" smtClean="0"/>
                        <a:t>Senegal</a:t>
                      </a:r>
                      <a:endParaRPr lang="en-US" dirty="0"/>
                    </a:p>
                  </a:txBody>
                  <a:tcPr/>
                </a:tc>
                <a:tc>
                  <a:txBody>
                    <a:bodyPr/>
                    <a:lstStyle/>
                    <a:p>
                      <a:r>
                        <a:rPr lang="en-US" dirty="0" smtClean="0"/>
                        <a:t>5,360</a:t>
                      </a:r>
                      <a:endParaRPr lang="en-US" dirty="0"/>
                    </a:p>
                  </a:txBody>
                  <a:tcPr/>
                </a:tc>
              </a:tr>
            </a:tbl>
          </a:graphicData>
        </a:graphic>
      </p:graphicFrame>
    </p:spTree>
    <p:extLst>
      <p:ext uri="{BB962C8B-B14F-4D97-AF65-F5344CB8AC3E}">
        <p14:creationId xmlns:p14="http://schemas.microsoft.com/office/powerpoint/2010/main" val="1071768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IMPRISONMENT IN GHANA</a:t>
            </a:r>
            <a:endParaRPr lang="en-US" b="1" dirty="0"/>
          </a:p>
        </p:txBody>
      </p:sp>
      <p:sp>
        <p:nvSpPr>
          <p:cNvPr id="3" name="Content Placeholder 2"/>
          <p:cNvSpPr>
            <a:spLocks noGrp="1"/>
          </p:cNvSpPr>
          <p:nvPr>
            <p:ph idx="1"/>
          </p:nvPr>
        </p:nvSpPr>
        <p:spPr>
          <a:xfrm>
            <a:off x="360219" y="2272344"/>
            <a:ext cx="11707090" cy="4456090"/>
          </a:xfrm>
        </p:spPr>
        <p:txBody>
          <a:bodyPr>
            <a:noAutofit/>
          </a:bodyPr>
          <a:lstStyle/>
          <a:p>
            <a:r>
              <a:rPr lang="en-US" sz="2000" dirty="0" smtClean="0"/>
              <a:t>By the 1860, the Prisons Ordinance Act was developed to guide the protocols of imprisonment in Ghana</a:t>
            </a:r>
          </a:p>
          <a:p>
            <a:endParaRPr lang="en-US" sz="2000" dirty="0" smtClean="0"/>
          </a:p>
          <a:p>
            <a:r>
              <a:rPr lang="en-US" sz="2000" dirty="0" smtClean="0"/>
              <a:t>The Ghana Prison Service attempts to reform and rehabilitate the lives of inmates through various strategies</a:t>
            </a:r>
          </a:p>
          <a:p>
            <a:endParaRPr lang="en-US" sz="2000" dirty="0" smtClean="0"/>
          </a:p>
          <a:p>
            <a:r>
              <a:rPr lang="en-US" sz="2000" dirty="0" smtClean="0"/>
              <a:t>Current prison population stands at over 14,000 (instead of the designed capacity of 9,945)</a:t>
            </a:r>
          </a:p>
          <a:p>
            <a:endParaRPr lang="en-US" sz="2000" dirty="0" smtClean="0"/>
          </a:p>
          <a:p>
            <a:r>
              <a:rPr lang="en-US" sz="2000" dirty="0" smtClean="0"/>
              <a:t>Trends of indicate a stagnating trajectory </a:t>
            </a:r>
            <a:r>
              <a:rPr lang="en-US" sz="2000" dirty="0"/>
              <a:t>- years 2010 (13,945), 2011 (13,565) and 2012 (13,469</a:t>
            </a:r>
            <a:r>
              <a:rPr lang="en-US" sz="2000" dirty="0" smtClean="0"/>
              <a:t>) but with a 23% rate of recidivism</a:t>
            </a:r>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0897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IMPRISONMENT IN GHANA</a:t>
            </a:r>
          </a:p>
        </p:txBody>
      </p:sp>
      <p:sp>
        <p:nvSpPr>
          <p:cNvPr id="3" name="Content Placeholder 2"/>
          <p:cNvSpPr>
            <a:spLocks noGrp="1"/>
          </p:cNvSpPr>
          <p:nvPr>
            <p:ph idx="1"/>
          </p:nvPr>
        </p:nvSpPr>
        <p:spPr>
          <a:xfrm>
            <a:off x="1154954" y="2603500"/>
            <a:ext cx="10011810" cy="3416300"/>
          </a:xfrm>
        </p:spPr>
        <p:txBody>
          <a:bodyPr>
            <a:normAutofit/>
          </a:bodyPr>
          <a:lstStyle/>
          <a:p>
            <a:r>
              <a:rPr lang="en-US" sz="2000" dirty="0"/>
              <a:t>There are 45 prison facilities in the country</a:t>
            </a:r>
          </a:p>
          <a:p>
            <a:endParaRPr lang="en-US" sz="2000" dirty="0"/>
          </a:p>
          <a:p>
            <a:r>
              <a:rPr lang="en-US" sz="2000" dirty="0"/>
              <a:t>There is a feeding allowance of  Ghc1.80 per inmate for three meals a day</a:t>
            </a:r>
          </a:p>
          <a:p>
            <a:endParaRPr lang="en-US" sz="2000" dirty="0"/>
          </a:p>
          <a:p>
            <a:r>
              <a:rPr lang="en-US" sz="2000" dirty="0"/>
              <a:t>There are 7 female prisons and one juvenile </a:t>
            </a:r>
            <a:r>
              <a:rPr lang="en-US" sz="2000" dirty="0" smtClean="0"/>
              <a:t>prison (male)</a:t>
            </a:r>
            <a:endParaRPr lang="en-US" sz="2000" dirty="0"/>
          </a:p>
          <a:p>
            <a:endParaRPr lang="en-US" sz="2000" dirty="0"/>
          </a:p>
        </p:txBody>
      </p:sp>
    </p:spTree>
    <p:extLst>
      <p:ext uri="{BB962C8B-B14F-4D97-AF65-F5344CB8AC3E}">
        <p14:creationId xmlns:p14="http://schemas.microsoft.com/office/powerpoint/2010/main" val="358551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876" y="876685"/>
            <a:ext cx="9665399" cy="906647"/>
          </a:xfrm>
        </p:spPr>
        <p:txBody>
          <a:bodyPr/>
          <a:lstStyle/>
          <a:p>
            <a:r>
              <a:rPr lang="en-US" sz="3200" b="1" dirty="0" smtClean="0"/>
              <a:t>THE REALITY OF INCARCERATION IN AFRICA</a:t>
            </a:r>
            <a:endParaRPr lang="en-US" sz="3200" b="1" dirty="0"/>
          </a:p>
        </p:txBody>
      </p:sp>
      <p:sp>
        <p:nvSpPr>
          <p:cNvPr id="3" name="Content Placeholder 2"/>
          <p:cNvSpPr>
            <a:spLocks noGrp="1"/>
          </p:cNvSpPr>
          <p:nvPr>
            <p:ph idx="1"/>
          </p:nvPr>
        </p:nvSpPr>
        <p:spPr>
          <a:xfrm>
            <a:off x="914400" y="2189017"/>
            <a:ext cx="11069782" cy="4447309"/>
          </a:xfrm>
        </p:spPr>
        <p:txBody>
          <a:bodyPr>
            <a:noAutofit/>
          </a:bodyPr>
          <a:lstStyle/>
          <a:p>
            <a:r>
              <a:rPr lang="en-US" dirty="0" smtClean="0"/>
              <a:t>Imprisonment is a Western import into Africa from the colonial days</a:t>
            </a:r>
          </a:p>
          <a:p>
            <a:endParaRPr lang="en-US" dirty="0" smtClean="0"/>
          </a:p>
          <a:p>
            <a:r>
              <a:rPr lang="en-US" dirty="0"/>
              <a:t>A large proportion of the prison population in African </a:t>
            </a:r>
            <a:r>
              <a:rPr lang="en-US" dirty="0" smtClean="0"/>
              <a:t>countries is comprised of remand inmates</a:t>
            </a:r>
          </a:p>
          <a:p>
            <a:endParaRPr lang="en-US" dirty="0" smtClean="0"/>
          </a:p>
          <a:p>
            <a:r>
              <a:rPr lang="en-US" dirty="0"/>
              <a:t>For example, two-thirds of the 18,000 inmates in Uganda have yet to be tried.  In South Africa's Johannesburg Prison, some inmates have not seen a judge in </a:t>
            </a:r>
            <a:r>
              <a:rPr lang="en-US" dirty="0" smtClean="0"/>
              <a:t>seven years</a:t>
            </a:r>
          </a:p>
          <a:p>
            <a:endParaRPr lang="en-US" dirty="0" smtClean="0"/>
          </a:p>
          <a:p>
            <a:r>
              <a:rPr lang="en-US" dirty="0" smtClean="0"/>
              <a:t>But for some white-collar crimes, there are many cases associated with poverty</a:t>
            </a:r>
          </a:p>
          <a:p>
            <a:endParaRPr lang="en-US" dirty="0" smtClean="0"/>
          </a:p>
          <a:p>
            <a:r>
              <a:rPr lang="en-US" dirty="0" smtClean="0"/>
              <a:t> </a:t>
            </a:r>
            <a:r>
              <a:rPr lang="en-US" dirty="0"/>
              <a:t>I</a:t>
            </a:r>
            <a:r>
              <a:rPr lang="en-US" dirty="0" smtClean="0"/>
              <a:t>mprisonment imposes financial hardships on the entire family</a:t>
            </a:r>
          </a:p>
          <a:p>
            <a:endParaRPr lang="en-US" dirty="0" smtClean="0"/>
          </a:p>
          <a:p>
            <a:r>
              <a:rPr lang="en-US" dirty="0" smtClean="0"/>
              <a:t>Absent social support systems for ex-offenders</a:t>
            </a:r>
          </a:p>
        </p:txBody>
      </p:sp>
    </p:spTree>
    <p:extLst>
      <p:ext uri="{BB962C8B-B14F-4D97-AF65-F5344CB8AC3E}">
        <p14:creationId xmlns:p14="http://schemas.microsoft.com/office/powerpoint/2010/main" val="3109916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IMPACT OF IMPRISONMENT ON THE FAMILY</a:t>
            </a:r>
            <a:endParaRPr lang="en-US" sz="3200" b="1" dirty="0"/>
          </a:p>
        </p:txBody>
      </p:sp>
      <p:sp>
        <p:nvSpPr>
          <p:cNvPr id="3" name="Content Placeholder 2"/>
          <p:cNvSpPr>
            <a:spLocks noGrp="1"/>
          </p:cNvSpPr>
          <p:nvPr>
            <p:ph idx="1"/>
          </p:nvPr>
        </p:nvSpPr>
        <p:spPr>
          <a:xfrm>
            <a:off x="553792" y="2253803"/>
            <a:ext cx="11062952" cy="4391696"/>
          </a:xfrm>
        </p:spPr>
        <p:txBody>
          <a:bodyPr/>
          <a:lstStyle/>
          <a:p>
            <a:r>
              <a:rPr lang="en-US" dirty="0" smtClean="0"/>
              <a:t>Intergenerational transfer of inequality and stigmatization</a:t>
            </a:r>
          </a:p>
          <a:p>
            <a:r>
              <a:rPr lang="en-US" dirty="0" smtClean="0"/>
              <a:t>Imprisonment alters an individual and family’s life chances of success in a number of ways</a:t>
            </a:r>
          </a:p>
          <a:p>
            <a:r>
              <a:rPr lang="en-US" dirty="0" smtClean="0"/>
              <a:t>Negative impact on the health of individuals – HIV/AIDS, tuberculosis, mental illness, non-communicable diseases (NCDs) etc.</a:t>
            </a:r>
          </a:p>
          <a:p>
            <a:r>
              <a:rPr lang="en-US" dirty="0" smtClean="0"/>
              <a:t>A breakdown in the basic family structure where the lives of children are sustained promotes prostitution as a way of survival for some children of offenders, although prostitution is criminalized in some parts of Africa</a:t>
            </a:r>
          </a:p>
          <a:p>
            <a:r>
              <a:rPr lang="en-US" dirty="0" smtClean="0"/>
              <a:t>The burden or strain placed on the relationships between imprisoned parents and their children is indescribable. Parents lose opportunities to support the day-to-day development of their children</a:t>
            </a:r>
          </a:p>
          <a:p>
            <a:r>
              <a:rPr lang="en-US" dirty="0" smtClean="0"/>
              <a:t>Economic burden on the entire family is enormous</a:t>
            </a:r>
          </a:p>
          <a:p>
            <a:r>
              <a:rPr lang="en-US" dirty="0" smtClean="0"/>
              <a:t>Confinement/imprisonment introduces different sexual orientations to inmates</a:t>
            </a:r>
          </a:p>
          <a:p>
            <a:endParaRPr lang="en-US" dirty="0"/>
          </a:p>
        </p:txBody>
      </p:sp>
    </p:spTree>
    <p:extLst>
      <p:ext uri="{BB962C8B-B14F-4D97-AF65-F5344CB8AC3E}">
        <p14:creationId xmlns:p14="http://schemas.microsoft.com/office/powerpoint/2010/main" val="3634488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076" y="929601"/>
            <a:ext cx="8761413" cy="706964"/>
          </a:xfrm>
        </p:spPr>
        <p:txBody>
          <a:bodyPr/>
          <a:lstStyle/>
          <a:p>
            <a:r>
              <a:rPr lang="en-US" sz="2800" b="1" dirty="0" smtClean="0"/>
              <a:t>IMPACT OF IMPRISONMENT ON THE FAMILY</a:t>
            </a:r>
            <a:endParaRPr lang="en-US" sz="2800" b="1" dirty="0"/>
          </a:p>
        </p:txBody>
      </p:sp>
      <p:sp>
        <p:nvSpPr>
          <p:cNvPr id="3" name="Content Placeholder 2"/>
          <p:cNvSpPr>
            <a:spLocks noGrp="1"/>
          </p:cNvSpPr>
          <p:nvPr>
            <p:ph idx="1"/>
          </p:nvPr>
        </p:nvSpPr>
        <p:spPr>
          <a:xfrm>
            <a:off x="457201" y="2213556"/>
            <a:ext cx="11360727" cy="4505899"/>
          </a:xfrm>
        </p:spPr>
        <p:txBody>
          <a:bodyPr>
            <a:normAutofit/>
          </a:bodyPr>
          <a:lstStyle/>
          <a:p>
            <a:r>
              <a:rPr lang="en-US" dirty="0" smtClean="0"/>
              <a:t>The National Centre for Health Statistics’ survey indicate </a:t>
            </a:r>
            <a:r>
              <a:rPr lang="en-US" dirty="0"/>
              <a:t>that </a:t>
            </a:r>
            <a:r>
              <a:rPr lang="en-US" dirty="0" smtClean="0"/>
              <a:t>boys </a:t>
            </a:r>
            <a:r>
              <a:rPr lang="en-US" dirty="0"/>
              <a:t>with absent fathers showed a greater chance of having disciplinary problems at school than </a:t>
            </a:r>
            <a:r>
              <a:rPr lang="en-US" dirty="0" smtClean="0"/>
              <a:t>boys with the presence of fathers at home</a:t>
            </a:r>
          </a:p>
          <a:p>
            <a:endParaRPr lang="en-US" dirty="0" smtClean="0"/>
          </a:p>
          <a:p>
            <a:r>
              <a:rPr lang="en-US" dirty="0" smtClean="0"/>
              <a:t>The same survey also indicated that boys with absentee fathers showed persistent signs of aggression and violent tendencies</a:t>
            </a:r>
          </a:p>
          <a:p>
            <a:endParaRPr lang="en-US" dirty="0" smtClean="0"/>
          </a:p>
          <a:p>
            <a:r>
              <a:rPr lang="en-US" dirty="0" smtClean="0"/>
              <a:t>Children of incarcerated parent(s) have learning difficulties at school with a good percentage developing a phobia for schooling</a:t>
            </a:r>
          </a:p>
          <a:p>
            <a:endParaRPr lang="en-US" dirty="0" smtClean="0"/>
          </a:p>
          <a:p>
            <a:r>
              <a:rPr lang="en-US" dirty="0" smtClean="0"/>
              <a:t>Many spouses of incarcerated people end up cheating which often lead to divorces and a breakdown in the family structure</a:t>
            </a:r>
          </a:p>
          <a:p>
            <a:endParaRPr lang="en-US" dirty="0"/>
          </a:p>
        </p:txBody>
      </p:sp>
    </p:spTree>
    <p:extLst>
      <p:ext uri="{BB962C8B-B14F-4D97-AF65-F5344CB8AC3E}">
        <p14:creationId xmlns:p14="http://schemas.microsoft.com/office/powerpoint/2010/main" val="35882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7" y="973668"/>
            <a:ext cx="10460182" cy="706964"/>
          </a:xfrm>
        </p:spPr>
        <p:txBody>
          <a:bodyPr/>
          <a:lstStyle/>
          <a:p>
            <a:r>
              <a:rPr lang="en-US" sz="3200" b="1" dirty="0" smtClean="0"/>
              <a:t>COUNTRIES IN AFRICA WHERE PROSTITUTION IS LEGAL</a:t>
            </a:r>
            <a:endParaRPr lang="en-US" sz="3200" b="1" dirty="0"/>
          </a:p>
        </p:txBody>
      </p:sp>
      <p:pic>
        <p:nvPicPr>
          <p:cNvPr id="4" name="Content Placeholder 3"/>
          <p:cNvPicPr>
            <a:picLocks noGrp="1" noChangeAspect="1"/>
          </p:cNvPicPr>
          <p:nvPr>
            <p:ph idx="1"/>
          </p:nvPr>
        </p:nvPicPr>
        <p:blipFill>
          <a:blip r:embed="rId2"/>
          <a:stretch>
            <a:fillRect/>
          </a:stretch>
        </p:blipFill>
        <p:spPr>
          <a:xfrm>
            <a:off x="3250208" y="2247313"/>
            <a:ext cx="4572396" cy="4572396"/>
          </a:xfrm>
          <a:prstGeom prst="rect">
            <a:avLst/>
          </a:prstGeom>
        </p:spPr>
      </p:pic>
      <p:sp>
        <p:nvSpPr>
          <p:cNvPr id="5" name="TextBox 4"/>
          <p:cNvSpPr txBox="1"/>
          <p:nvPr/>
        </p:nvSpPr>
        <p:spPr>
          <a:xfrm>
            <a:off x="8242473" y="3078051"/>
            <a:ext cx="3708066" cy="646331"/>
          </a:xfrm>
          <a:prstGeom prst="rect">
            <a:avLst/>
          </a:prstGeom>
          <a:noFill/>
        </p:spPr>
        <p:txBody>
          <a:bodyPr wrap="none" rtlCol="0">
            <a:spAutoFit/>
          </a:bodyPr>
          <a:lstStyle/>
          <a:p>
            <a:r>
              <a:rPr lang="en-US" b="1" dirty="0" smtClean="0"/>
              <a:t>All red parts represent countries</a:t>
            </a:r>
          </a:p>
          <a:p>
            <a:r>
              <a:rPr lang="en-US" b="1" dirty="0"/>
              <a:t>w</a:t>
            </a:r>
            <a:r>
              <a:rPr lang="en-US" b="1" dirty="0" smtClean="0"/>
              <a:t>hich criminalize prostitution</a:t>
            </a:r>
            <a:endParaRPr lang="en-US" b="1" dirty="0"/>
          </a:p>
        </p:txBody>
      </p:sp>
    </p:spTree>
    <p:extLst>
      <p:ext uri="{BB962C8B-B14F-4D97-AF65-F5344CB8AC3E}">
        <p14:creationId xmlns:p14="http://schemas.microsoft.com/office/powerpoint/2010/main" val="255348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09" y="987523"/>
            <a:ext cx="10723418" cy="706964"/>
          </a:xfrm>
        </p:spPr>
        <p:txBody>
          <a:bodyPr/>
          <a:lstStyle/>
          <a:p>
            <a:r>
              <a:rPr lang="en-US" sz="3200" b="1" dirty="0" smtClean="0"/>
              <a:t>DEFICIENT LIVING CONDITIONS OF PRISONS IN AFRICA</a:t>
            </a:r>
            <a:endParaRPr lang="en-US" sz="3200" b="1" dirty="0"/>
          </a:p>
        </p:txBody>
      </p:sp>
      <p:pic>
        <p:nvPicPr>
          <p:cNvPr id="4" name="Content Placeholder 3"/>
          <p:cNvPicPr>
            <a:picLocks noGrp="1" noChangeAspect="1"/>
          </p:cNvPicPr>
          <p:nvPr>
            <p:ph idx="1"/>
          </p:nvPr>
        </p:nvPicPr>
        <p:blipFill>
          <a:blip r:embed="rId2"/>
          <a:stretch>
            <a:fillRect/>
          </a:stretch>
        </p:blipFill>
        <p:spPr>
          <a:xfrm>
            <a:off x="2627290" y="2292438"/>
            <a:ext cx="6851561" cy="4401475"/>
          </a:xfrm>
          <a:prstGeom prst="rect">
            <a:avLst/>
          </a:prstGeom>
        </p:spPr>
      </p:pic>
    </p:spTree>
    <p:extLst>
      <p:ext uri="{BB962C8B-B14F-4D97-AF65-F5344CB8AC3E}">
        <p14:creationId xmlns:p14="http://schemas.microsoft.com/office/powerpoint/2010/main" val="15753357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5562</TotalTime>
  <Words>1112</Words>
  <Application>Microsoft Office PowerPoint</Application>
  <PresentationFormat>Widescreen</PresentationFormat>
  <Paragraphs>105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 Boardroom</vt:lpstr>
      <vt:lpstr>AFRICAN REGIONAL CONFERENCE OF THE WORLD CONGRESS OF FAMILIES</vt:lpstr>
      <vt:lpstr>IMPRISONMENT IN AFRICA</vt:lpstr>
      <vt:lpstr>IMPRISONMENT IN GHANA</vt:lpstr>
      <vt:lpstr>IMPRISONMENT IN GHANA</vt:lpstr>
      <vt:lpstr>THE REALITY OF INCARCERATION IN AFRICA</vt:lpstr>
      <vt:lpstr>IMPACT OF IMPRISONMENT ON THE FAMILY</vt:lpstr>
      <vt:lpstr>IMPACT OF IMPRISONMENT ON THE FAMILY</vt:lpstr>
      <vt:lpstr>COUNTRIES IN AFRICA WHERE PROSTITUTION IS LEGAL</vt:lpstr>
      <vt:lpstr>DEFICIENT LIVING CONDITIONS OF PRISONS IN AFRICA</vt:lpstr>
      <vt:lpstr>PROFILE OF PRISONS IN SELECTED COUNTRIES</vt:lpstr>
      <vt:lpstr>CONNECTION OF PRISON(ERS) WITH THE SUSTAINABLE DEVELOPMENT GOALS (SDGS)</vt:lpstr>
      <vt:lpstr>CONNECTION OF PRISON(ERS) WITH THE SUSTAINABLE DEVELOPMENT GOALS (SDGS)</vt:lpstr>
      <vt:lpstr>FUTURE PROSPECTS FOR THIS SUB-ECONOMY</vt:lpstr>
      <vt:lpstr>PowerPoint Presentation</vt:lpstr>
      <vt:lpstr>Potential for cross-cultural threats</vt:lpstr>
      <vt:lpstr>MORE EXHIBITS OF CROSS-CULTURAL THREATS</vt:lpstr>
      <vt:lpstr>PowerPoint Presentation</vt:lpstr>
    </vt:vector>
  </TitlesOfParts>
  <Company>rg-adguard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REGIONAL CONFERENCE OF THE WORLD CONGRESS OF FAMILIES</dc:title>
  <dc:creator>Admin</dc:creator>
  <cp:lastModifiedBy>Admin</cp:lastModifiedBy>
  <cp:revision>53</cp:revision>
  <dcterms:created xsi:type="dcterms:W3CDTF">2019-10-28T12:23:07Z</dcterms:created>
  <dcterms:modified xsi:type="dcterms:W3CDTF">2019-11-01T09:05:21Z</dcterms:modified>
</cp:coreProperties>
</file>