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Author clrIdx="0" id="0" initials="" lastIdx="1" name="Ekow Bartels-Kodwo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m authorId="0" idx="1" dt="2017-10-01T11:22:35.578">
    <p:pos x="6000" y="0"/>
    <p:text>This is important because it means that whatever goes against the constitution cannot legally stand, once challenged in the Supreme Court.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ts val="5200"/>
              <a:buNone/>
              <a:defRPr sz="5200"/>
            </a:lvl1pPr>
            <a:lvl2pPr lvl="1" algn="ctr">
              <a:spcBef>
                <a:spcPts val="0"/>
              </a:spcBef>
              <a:buSzPts val="5200"/>
              <a:buNone/>
              <a:defRPr sz="5200"/>
            </a:lvl2pPr>
            <a:lvl3pPr lvl="2" algn="ctr">
              <a:spcBef>
                <a:spcPts val="0"/>
              </a:spcBef>
              <a:buSzPts val="5200"/>
              <a:buNone/>
              <a:defRPr sz="5200"/>
            </a:lvl3pPr>
            <a:lvl4pPr lvl="3" algn="ctr">
              <a:spcBef>
                <a:spcPts val="0"/>
              </a:spcBef>
              <a:buSzPts val="5200"/>
              <a:buNone/>
              <a:defRPr sz="5200"/>
            </a:lvl4pPr>
            <a:lvl5pPr lvl="4" algn="ctr">
              <a:spcBef>
                <a:spcPts val="0"/>
              </a:spcBef>
              <a:buSzPts val="5200"/>
              <a:buNone/>
              <a:defRPr sz="5200"/>
            </a:lvl5pPr>
            <a:lvl6pPr lvl="5" algn="ctr">
              <a:spcBef>
                <a:spcPts val="0"/>
              </a:spcBef>
              <a:buSzPts val="5200"/>
              <a:buNone/>
              <a:defRPr sz="5200"/>
            </a:lvl6pPr>
            <a:lvl7pPr lvl="6" algn="ctr">
              <a:spcBef>
                <a:spcPts val="0"/>
              </a:spcBef>
              <a:buSzPts val="5200"/>
              <a:buNone/>
              <a:defRPr sz="5200"/>
            </a:lvl7pPr>
            <a:lvl8pPr lvl="7" algn="ctr">
              <a:spcBef>
                <a:spcPts val="0"/>
              </a:spcBef>
              <a:buSzPts val="5200"/>
              <a:buNone/>
              <a:defRPr sz="5200"/>
            </a:lvl8pPr>
            <a:lvl9pPr lvl="8" algn="ctr">
              <a:spcBef>
                <a:spcPts val="0"/>
              </a:spcBef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ts val="12000"/>
              <a:buNone/>
              <a:defRPr sz="12000"/>
            </a:lvl1pPr>
            <a:lvl2pPr lvl="1" algn="ctr">
              <a:spcBef>
                <a:spcPts val="0"/>
              </a:spcBef>
              <a:buSzPts val="12000"/>
              <a:buNone/>
              <a:defRPr sz="12000"/>
            </a:lvl2pPr>
            <a:lvl3pPr lvl="2" algn="ctr">
              <a:spcBef>
                <a:spcPts val="0"/>
              </a:spcBef>
              <a:buSzPts val="12000"/>
              <a:buNone/>
              <a:defRPr sz="12000"/>
            </a:lvl3pPr>
            <a:lvl4pPr lvl="3" algn="ctr">
              <a:spcBef>
                <a:spcPts val="0"/>
              </a:spcBef>
              <a:buSzPts val="12000"/>
              <a:buNone/>
              <a:defRPr sz="12000"/>
            </a:lvl4pPr>
            <a:lvl5pPr lvl="4" algn="ctr">
              <a:spcBef>
                <a:spcPts val="0"/>
              </a:spcBef>
              <a:buSzPts val="12000"/>
              <a:buNone/>
              <a:defRPr sz="12000"/>
            </a:lvl5pPr>
            <a:lvl6pPr lvl="5" algn="ctr">
              <a:spcBef>
                <a:spcPts val="0"/>
              </a:spcBef>
              <a:buSzPts val="12000"/>
              <a:buNone/>
              <a:defRPr sz="12000"/>
            </a:lvl6pPr>
            <a:lvl7pPr lvl="6" algn="ctr">
              <a:spcBef>
                <a:spcPts val="0"/>
              </a:spcBef>
              <a:buSzPts val="12000"/>
              <a:buNone/>
              <a:defRPr sz="12000"/>
            </a:lvl7pPr>
            <a:lvl8pPr lvl="7" algn="ctr">
              <a:spcBef>
                <a:spcPts val="0"/>
              </a:spcBef>
              <a:buSzPts val="12000"/>
              <a:buNone/>
              <a:defRPr sz="12000"/>
            </a:lvl8pPr>
            <a:lvl9pPr lvl="8" algn="ctr">
              <a:spcBef>
                <a:spcPts val="0"/>
              </a:spcBef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comments" Target="../comments/comment1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Limits </a:t>
            </a:r>
            <a:r>
              <a:rPr lang="en"/>
              <a:t>of Legal Activism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And how best to operate within our system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Public Law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Public Law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311700" y="1205484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Here is where </a:t>
            </a:r>
            <a:r>
              <a:rPr lang="en"/>
              <a:t>our focus needs to be when it comes to activism 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Criminal Law (when someone commits a crime the govt has to act)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Constitutional law (our human rights are contained in the ‘92 constitution</a:t>
            </a:r>
          </a:p>
          <a:p>
            <a:pPr indent="-342900" lvl="0" marL="457200">
              <a:spcBef>
                <a:spcPts val="0"/>
              </a:spcBef>
              <a:buSzPts val="1800"/>
              <a:buChar char="●"/>
            </a:pPr>
            <a:r>
              <a:rPr lang="en"/>
              <a:t>Other public Law (mostly international conventions that Ghana has signed on to.)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Constitutional Law </a:t>
            </a: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Article 1 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en"/>
              <a:t>Article 2 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en"/>
              <a:t>Human </a:t>
            </a:r>
            <a:r>
              <a:rPr lang="en"/>
              <a:t>Rights Chapter 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en"/>
              <a:t>Article 33(5)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buNone/>
            </a:pPr>
            <a:r>
              <a:rPr lang="en"/>
              <a:t>*The Constitution has holes and vagueness, but is our best ally in any of our fights.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Article 1</a:t>
            </a:r>
          </a:p>
        </p:txBody>
      </p:sp>
      <p:sp>
        <p:nvSpPr>
          <p:cNvPr id="122" name="Shape 12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The </a:t>
            </a:r>
            <a:r>
              <a:rPr lang="en"/>
              <a:t>Constitution is the Supreme Law of the land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Article 2</a:t>
            </a:r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2(1) - The </a:t>
            </a:r>
            <a:r>
              <a:rPr lang="en"/>
              <a:t>Supreme Court is the forum to challenge an act or enactment, or even an omission to act as being unconstitutional. You go to the Supreme Court to ask for a declaration that such an act or enactment is unconstitutional. 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en"/>
              <a:t>2(2) - Once the Court makes such a declaration - they may give orders as to how to proceed.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en"/>
              <a:t>2(3) - Anyone who has been given such orders must obey.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en"/>
              <a:t>2(4) - Failure to do so constitutes a high crime and in the case of the president or vice is grounds for impeachment.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Human </a:t>
            </a:r>
            <a:r>
              <a:rPr lang="en"/>
              <a:t>Rights Chapter</a:t>
            </a:r>
          </a:p>
        </p:txBody>
      </p:sp>
      <p:sp>
        <p:nvSpPr>
          <p:cNvPr id="134" name="Shape 13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Chapter 5 : Article 12 - 33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Highlights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Article 17 - Every person is equal under the law. </a:t>
            </a:r>
            <a:r>
              <a:rPr lang="en"/>
              <a:t>Discrimination against persons on the basis of gender, race, color, religion, creed, or socioeconomic status is strictly prohibited. 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Article 21 - Freedom of Religion, Thought, Assembly and speech 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Article 25 - Right to equal opportunities in education 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Article 29 - Disability Rights 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Article 33(1) - the high court is the place to seek redress for human rights issues. Even though they are constitutional issues.</a:t>
            </a:r>
          </a:p>
          <a:p>
            <a:pPr indent="-342900" lvl="0" marL="457200">
              <a:spcBef>
                <a:spcPts val="0"/>
              </a:spcBef>
              <a:buSzPts val="1800"/>
              <a:buChar char="●"/>
            </a:pPr>
            <a:r>
              <a:rPr lang="en"/>
              <a:t>Article 33(5) - the human rights protected by the constitution are not limited to the ones contained in the constitution.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Other </a:t>
            </a:r>
            <a:r>
              <a:rPr lang="en"/>
              <a:t>Public Law</a:t>
            </a:r>
          </a:p>
        </p:txBody>
      </p:sp>
      <p:sp>
        <p:nvSpPr>
          <p:cNvPr id="146" name="Shape 14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Conventions </a:t>
            </a:r>
            <a:r>
              <a:rPr lang="en"/>
              <a:t>and Covenants that Ghana has signed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Examples </a:t>
            </a:r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UNIVERSAL DECLARATION OF HUMAN RIGHTS 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CONVENTION ON THE ELIMINATION OF ALL FORMS OF DISCRIMINATION AGAINST WOMEN 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CONVENTION ON THE RIGHTS OF THE CHILD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CONVENTION ON THE RIGHTS OF MIGRANT WORKERS 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AFRICAN CHARTER ON HUMAN AND PEOPLES’ RIGHTS </a:t>
            </a:r>
          </a:p>
          <a:p>
            <a:pPr indent="-342900" lvl="0" marL="457200">
              <a:spcBef>
                <a:spcPts val="0"/>
              </a:spcBef>
              <a:buSzPts val="1800"/>
              <a:buChar char="●"/>
            </a:pPr>
            <a:r>
              <a:rPr lang="en"/>
              <a:t>ETC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Private Law</a:t>
            </a:r>
          </a:p>
        </p:txBody>
      </p:sp>
      <p:sp>
        <p:nvSpPr>
          <p:cNvPr id="158" name="Shape 15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Law that regulates the relations among </a:t>
            </a:r>
            <a:r>
              <a:rPr lang="en"/>
              <a:t>individuals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Two things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Tort Law</a:t>
            </a:r>
          </a:p>
        </p:txBody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Assault - the threat of a </a:t>
            </a:r>
            <a:r>
              <a:rPr lang="en"/>
              <a:t>battery 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Battery - unwelcome, contact without consent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Nuisance - private nuisance - A defendant is guilty of private nuisance, if he does an unreasonable act which either (a) indirectly causes physical injury to land; or; (b) substantially interferes with another's use or enjoyment of his land or of an interest in land or both</a:t>
            </a:r>
          </a:p>
          <a:p>
            <a:pPr indent="-342900" lvl="0" marL="457200">
              <a:spcBef>
                <a:spcPts val="0"/>
              </a:spcBef>
              <a:buSzPts val="1800"/>
              <a:buChar char="●"/>
            </a:pPr>
            <a:r>
              <a:rPr lang="en"/>
              <a:t>The most common tort however is negligence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Negligence </a:t>
            </a:r>
          </a:p>
        </p:txBody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b="1" lang="en" u="sng"/>
              <a:t>ELEMENTS 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Duty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Breach of that Duty</a:t>
            </a:r>
          </a:p>
          <a:p>
            <a:pPr indent="-342900" lvl="0" marL="457200">
              <a:spcBef>
                <a:spcPts val="0"/>
              </a:spcBef>
              <a:buSzPts val="1800"/>
              <a:buChar char="●"/>
            </a:pPr>
            <a:r>
              <a:rPr lang="en"/>
              <a:t>Damage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THE </a:t>
            </a:r>
            <a:r>
              <a:rPr lang="en"/>
              <a:t>JUDICIARY </a:t>
            </a:r>
          </a:p>
        </p:txBody>
      </p:sp>
      <p:sp>
        <p:nvSpPr>
          <p:cNvPr id="176" name="Shape 17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As activists, lawyers are </a:t>
            </a:r>
            <a:r>
              <a:rPr lang="en"/>
              <a:t>indispensable to our fights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But </a:t>
            </a:r>
            <a:r>
              <a:rPr lang="en"/>
              <a:t>unfortunately many lawyers are corrupt. A reality we ought to deal with.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Let’s talk about our natural allies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The law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The </a:t>
            </a:r>
            <a:r>
              <a:rPr b="1" lang="en"/>
              <a:t>judiciary (believe it or not)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Lawyers</a:t>
            </a:r>
            <a:r>
              <a:rPr lang="en"/>
              <a:t>.</a:t>
            </a:r>
          </a:p>
          <a:p>
            <a:pPr indent="-342900" lvl="0" marL="457200">
              <a:spcBef>
                <a:spcPts val="0"/>
              </a:spcBef>
              <a:buSzPts val="1800"/>
              <a:buChar char="●"/>
            </a:pPr>
            <a:r>
              <a:rPr b="1" lang="en"/>
              <a:t>Free argument and debate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FREE </a:t>
            </a:r>
            <a:r>
              <a:rPr lang="en"/>
              <a:t>ARGUMENT AND DEBATE</a:t>
            </a:r>
          </a:p>
        </p:txBody>
      </p:sp>
      <p:sp>
        <p:nvSpPr>
          <p:cNvPr id="82" name="Shape 8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1st </a:t>
            </a:r>
            <a:r>
              <a:rPr lang="en"/>
              <a:t>Natural Ally - the law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The law as an ally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best thing about the law is that it just is. </a:t>
            </a:r>
            <a:r>
              <a:rPr lang="en"/>
              <a:t>Thankfully the text does not change depending on who is going to court. The danger is in interpretation 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Human societies have decided that legality (and not morality/ religion) is the parameter of what can and cannot be done. At least for most of us. 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means that we (the 99.99%) have no choice* but to operate under this framework. 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means that there is some discrepancy between what is wrong and what is legal. </a:t>
            </a:r>
          </a:p>
          <a:p>
            <a:pPr indent="-342900" lvl="0" marL="457200">
              <a:spcBef>
                <a:spcPts val="0"/>
              </a:spcBef>
              <a:buSzPts val="1800"/>
              <a:buChar char="●"/>
            </a:pPr>
            <a:r>
              <a:rPr lang="en"/>
              <a:t>This presentation is for those of us who want to close the gap.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Public Law and Private Law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Private law has to do with disputes between people. 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Contracts</a:t>
            </a:r>
          </a:p>
          <a:p>
            <a:pPr indent="-342900" lvl="0" marL="457200" rtl="0">
              <a:spcBef>
                <a:spcPts val="0"/>
              </a:spcBef>
              <a:buSzPts val="1800"/>
              <a:buChar char="●"/>
            </a:pPr>
            <a:r>
              <a:rPr lang="en"/>
              <a:t>Torts (negligence, etc)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/>
              <a:t>Private law has more to do with people’s relationships with the state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Human Rights 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Constitutional law</a:t>
            </a:r>
          </a:p>
          <a:p>
            <a:pPr indent="-342900" lvl="0" marL="457200">
              <a:spcBef>
                <a:spcPts val="0"/>
              </a:spcBef>
              <a:buSzPts val="1800"/>
              <a:buChar char="●"/>
            </a:pPr>
            <a:r>
              <a:rPr lang="en"/>
              <a:t>Environmental law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